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activeX/activeX1.xml" ContentType="application/vnd.ms-office.activeX+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331" r:id="rId4"/>
    <p:sldId id="262"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32"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308" y="-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wmf"/><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F45F610-B1A2-406B-BF70-31C87E8A4F3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75381857"/>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6D03DA7-12E7-44B5-A775-F72FA73964E1}"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73147855"/>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39000" y="228600"/>
            <a:ext cx="16002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438400" y="228600"/>
            <a:ext cx="46482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41620DC-7E4A-430B-A299-21BC5953032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63586252"/>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8F77A28-9646-4E4B-8C56-F867CAF377C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64971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7" name="页脚占位符 6"/>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pPr>
              <a:defRPr/>
            </a:pPr>
            <a:fld id="{F68CB36F-1056-489D-9747-44D689FE80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85763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9A2139F-FC2C-49E5-AD58-0D63BDAA32F5}" type="slidenum">
              <a:rPr lang="en-US" altLang="zh-CN"/>
              <a:pPr>
                <a:defRPr/>
              </a:pPr>
              <a:t>‹#›</a:t>
            </a:fld>
            <a:endParaRPr lang="en-US" altLang="zh-CN"/>
          </a:p>
        </p:txBody>
      </p:sp>
    </p:spTree>
    <p:extLst>
      <p:ext uri="{BB962C8B-B14F-4D97-AF65-F5344CB8AC3E}">
        <p14:creationId xmlns:p14="http://schemas.microsoft.com/office/powerpoint/2010/main" val="97876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245225"/>
            <a:ext cx="2133600" cy="476250"/>
          </a:xfrm>
        </p:spPr>
        <p:txBody>
          <a:bodyPr/>
          <a:lstStyle>
            <a:lvl1pPr>
              <a:defRPr/>
            </a:lvl1pPr>
          </a:lstStyle>
          <a:p>
            <a:r>
              <a:rPr lang="en-US" altLang="zh-CN" smtClean="0"/>
              <a:t>TN</a:t>
            </a:r>
            <a:endParaRPr lang="en-US" altLang="zh-CN"/>
          </a:p>
        </p:txBody>
      </p:sp>
      <p:sp>
        <p:nvSpPr>
          <p:cNvPr id="8" name="页脚占位符 7"/>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245225"/>
            <a:ext cx="2133600" cy="476250"/>
          </a:xfrm>
        </p:spPr>
        <p:txBody>
          <a:bodyPr/>
          <a:lstStyle>
            <a:lvl1pPr>
              <a:defRPr/>
            </a:lvl1pPr>
          </a:lstStyle>
          <a:p>
            <a:fld id="{1AF67EC7-6EF2-4B56-A4C6-2721EBC18F6F}" type="slidenum">
              <a:rPr lang="en-US" altLang="zh-CN"/>
              <a:pPr/>
              <a:t>‹#›</a:t>
            </a:fld>
            <a:endParaRPr lang="en-US" altLang="zh-CN"/>
          </a:p>
        </p:txBody>
      </p:sp>
    </p:spTree>
    <p:extLst>
      <p:ext uri="{BB962C8B-B14F-4D97-AF65-F5344CB8AC3E}">
        <p14:creationId xmlns:p14="http://schemas.microsoft.com/office/powerpoint/2010/main" val="237089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76F7166-C904-4F54-944B-F1E81E3052E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6354194"/>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7B777FD-6068-4B2E-914B-76CB9FD0606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61456326"/>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4384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7150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A02C0D1-D48B-453E-B94A-E851386F8BD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6401352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18316A2-8222-44A9-BDC2-3300121FB92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5232211"/>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3956EBA-A6B8-4F4B-9CE8-E5FB7F9A7E4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69650622"/>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FE6EF07-6982-4D82-8401-E8DCC4248FA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86632853"/>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5977197-1BA7-496C-AB8B-3BDD3D1698F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24373002"/>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86ED7C0-4309-4587-8457-C9CD0E7CAEB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54720830"/>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14530" name="Rectangle 2"/>
          <p:cNvSpPr>
            <a:spLocks noGrp="1" noChangeArrowheads="1"/>
          </p:cNvSpPr>
          <p:nvPr>
            <p:ph type="title"/>
          </p:nvPr>
        </p:nvSpPr>
        <p:spPr bwMode="auto">
          <a:xfrm>
            <a:off x="2438400" y="228600"/>
            <a:ext cx="6400800" cy="121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814531" name="Rectangle 3"/>
          <p:cNvSpPr>
            <a:spLocks noGrp="1" noChangeArrowheads="1"/>
          </p:cNvSpPr>
          <p:nvPr>
            <p:ph type="body" idx="1"/>
          </p:nvPr>
        </p:nvSpPr>
        <p:spPr bwMode="auto">
          <a:xfrm>
            <a:off x="2438400" y="1600200"/>
            <a:ext cx="64008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14532" name="Rectangle 4"/>
          <p:cNvSpPr>
            <a:spLocks noGrp="1" noChangeArrowheads="1"/>
          </p:cNvSpPr>
          <p:nvPr>
            <p:ph type="dt" sz="half" idx="2"/>
          </p:nvPr>
        </p:nvSpPr>
        <p:spPr bwMode="auto">
          <a:xfrm>
            <a:off x="152400" y="6248400"/>
            <a:ext cx="190182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effectLst>
                  <a:outerShdw blurRad="38100" dist="38100" dir="2700000" algn="tl">
                    <a:srgbClr val="C0C0C0"/>
                  </a:outerShdw>
                </a:effectLst>
                <a:latin typeface="+mn-lt"/>
              </a:defRPr>
            </a:lvl1pPr>
          </a:lstStyle>
          <a:p>
            <a:pPr fontAlgn="base">
              <a:spcBef>
                <a:spcPct val="0"/>
              </a:spcBef>
              <a:spcAft>
                <a:spcPct val="0"/>
              </a:spcAft>
              <a:defRPr/>
            </a:pPr>
            <a:r>
              <a:rPr lang="en-US" altLang="zh-CN" smtClean="0">
                <a:solidFill>
                  <a:srgbClr val="000000"/>
                </a:solidFill>
              </a:rPr>
              <a:t>TN</a:t>
            </a:r>
            <a:endParaRPr lang="en-US" altLang="zh-CN">
              <a:solidFill>
                <a:srgbClr val="000000"/>
              </a:solidFill>
            </a:endParaRPr>
          </a:p>
        </p:txBody>
      </p:sp>
      <p:sp>
        <p:nvSpPr>
          <p:cNvPr id="181453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C0C0C0"/>
                  </a:outerShdw>
                </a:effectLst>
                <a:latin typeface="+mn-lt"/>
              </a:defRPr>
            </a:lvl1pPr>
          </a:lstStyle>
          <a:p>
            <a:pPr algn="ctr" fontAlgn="base">
              <a:spcBef>
                <a:spcPct val="0"/>
              </a:spcBef>
              <a:spcAft>
                <a:spcPct val="0"/>
              </a:spcAft>
              <a:defRPr/>
            </a:pPr>
            <a:endParaRPr lang="en-US" altLang="zh-CN">
              <a:solidFill>
                <a:srgbClr val="000000"/>
              </a:solidFill>
            </a:endParaRPr>
          </a:p>
        </p:txBody>
      </p:sp>
      <p:sp>
        <p:nvSpPr>
          <p:cNvPr id="1814534" name="Rectangle 6"/>
          <p:cNvSpPr>
            <a:spLocks noGrp="1" noChangeArrowheads="1"/>
          </p:cNvSpPr>
          <p:nvPr>
            <p:ph type="sldNum" sz="quarter" idx="4"/>
          </p:nvPr>
        </p:nvSpPr>
        <p:spPr bwMode="auto">
          <a:xfrm>
            <a:off x="6934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C0C0C0"/>
                  </a:outerShdw>
                </a:effectLst>
                <a:latin typeface="+mn-lt"/>
              </a:defRPr>
            </a:lvl1pPr>
          </a:lstStyle>
          <a:p>
            <a:pPr fontAlgn="base">
              <a:spcBef>
                <a:spcPct val="0"/>
              </a:spcBef>
              <a:spcAft>
                <a:spcPct val="0"/>
              </a:spcAft>
              <a:defRPr/>
            </a:pPr>
            <a:fld id="{EBA626CA-EAEE-483D-B090-FB7230E906F0}"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263375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slow"/>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itchFamily="2" charset="2"/>
        <a:buChar char="l"/>
        <a:defRPr sz="2800">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lr>
          <a:schemeClr val="folHlink"/>
        </a:buClr>
        <a:buSzPct val="70000"/>
        <a:buFont typeface="Wingdings" pitchFamily="2" charset="2"/>
        <a:buChar char="l"/>
        <a:defRPr sz="2000">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20202;&#34920;&#28436;&#31034;/&#38400;&#38376;/&#30452;&#36890;&#21333;&#24231;&#38400;.swf" TargetMode="External"/><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slide" Target="slide5.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1.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6.bin"/><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4.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hyperlink" Target="&#21270;&#24037;/&#38149;&#28809;&#25511;&#21046;.swf" TargetMode="Externa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hyperlink" Target="&#21270;&#24037;/&#21152;&#28909;&#28809;.swf" TargetMode="External"/><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21270;&#24037;/&#25511;&#21046;&#38400;%20&#36127;.swf" TargetMode="External"/><Relationship Id="rId2" Type="http://schemas.openxmlformats.org/officeDocument/2006/relationships/hyperlink" Target="&#21270;&#24037;/&#25511;&#21046;&#38400;%20&#27491;.swf"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8.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slide" Target="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1.wmf"/><Relationship Id="rId5" Type="http://schemas.openxmlformats.org/officeDocument/2006/relationships/oleObject" Target="../embeddings/oleObject12.bin"/><Relationship Id="rId4" Type="http://schemas.openxmlformats.org/officeDocument/2006/relationships/image" Target="../media/image20.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23.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4.xml"/><Relationship Id="rId1" Type="http://schemas.openxmlformats.org/officeDocument/2006/relationships/vmlDrawing" Target="../drawings/vmlDrawing11.vml"/><Relationship Id="rId4" Type="http://schemas.openxmlformats.org/officeDocument/2006/relationships/image" Target="../media/image24.emf"/></Relationships>
</file>

<file path=ppt/slides/_rels/slide25.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26.wmf"/><Relationship Id="rId5" Type="http://schemas.openxmlformats.org/officeDocument/2006/relationships/oleObject" Target="../embeddings/oleObject17.bin"/><Relationship Id="rId4" Type="http://schemas.openxmlformats.org/officeDocument/2006/relationships/image" Target="../media/image25.wmf"/></Relationships>
</file>

<file path=ppt/slides/_rels/slide26.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29.wmf"/><Relationship Id="rId5" Type="http://schemas.openxmlformats.org/officeDocument/2006/relationships/oleObject" Target="../embeddings/oleObject20.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22.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31.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32.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33.w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33.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28.bin"/><Relationship Id="rId5" Type="http://schemas.openxmlformats.org/officeDocument/2006/relationships/hyperlink" Target="&#21270;&#24037;/&#20018;&#36830;&#31649;&#36947;.swf" TargetMode="External"/><Relationship Id="rId4" Type="http://schemas.openxmlformats.org/officeDocument/2006/relationships/image" Target="../media/image34.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37.wmf"/><Relationship Id="rId5" Type="http://schemas.openxmlformats.org/officeDocument/2006/relationships/oleObject" Target="../embeddings/oleObject30.bin"/><Relationship Id="rId4" Type="http://schemas.openxmlformats.org/officeDocument/2006/relationships/image" Target="../media/image36.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39.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41.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42.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image" Target="../media/image44.wmf"/><Relationship Id="rId4" Type="http://schemas.openxmlformats.org/officeDocument/2006/relationships/image" Target="../media/image43.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46.gif"/><Relationship Id="rId5" Type="http://schemas.openxmlformats.org/officeDocument/2006/relationships/slide" Target="slide16.xml"/><Relationship Id="rId4" Type="http://schemas.openxmlformats.org/officeDocument/2006/relationships/image" Target="../media/image45.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47.emf"/></Relationships>
</file>

<file path=ppt/slides/_rels/slide47.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50.gif"/><Relationship Id="rId5" Type="http://schemas.openxmlformats.org/officeDocument/2006/relationships/slide" Target="slide20.xml"/><Relationship Id="rId4" Type="http://schemas.openxmlformats.org/officeDocument/2006/relationships/image" Target="../media/image51.emf"/></Relationships>
</file>

<file path=ppt/slides/_rels/slide5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57.emf"/></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58.emf"/></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23433;&#20840;&#38450;&#29190;&#30693;&#35782;.ppt" TargetMode="Externa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62.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64.jpeg"/><Relationship Id="rId5" Type="http://schemas.openxmlformats.org/officeDocument/2006/relationships/slide" Target="slide41.xml"/><Relationship Id="rId4" Type="http://schemas.openxmlformats.org/officeDocument/2006/relationships/image" Target="../media/image63.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slide" Target="slide43.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64.jpeg"/><Relationship Id="rId5" Type="http://schemas.openxmlformats.org/officeDocument/2006/relationships/slide" Target="slide42.xml"/><Relationship Id="rId4" Type="http://schemas.openxmlformats.org/officeDocument/2006/relationships/image" Target="../media/image65.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67.jpeg"/><Relationship Id="rId5" Type="http://schemas.openxmlformats.org/officeDocument/2006/relationships/slide" Target="slide46.xml"/><Relationship Id="rId4" Type="http://schemas.openxmlformats.org/officeDocument/2006/relationships/image" Target="../media/image6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6786" name="Rectangle 2"/>
          <p:cNvSpPr>
            <a:spLocks noGrp="1" noChangeArrowheads="1"/>
          </p:cNvSpPr>
          <p:nvPr>
            <p:ph type="ctrTitle"/>
          </p:nvPr>
        </p:nvSpPr>
        <p:spPr>
          <a:xfrm>
            <a:off x="395288" y="1196975"/>
            <a:ext cx="8280400" cy="2952750"/>
          </a:xfrm>
        </p:spPr>
        <p:txBody>
          <a:bodyPr>
            <a:normAutofit fontScale="90000"/>
          </a:bodyPr>
          <a:lstStyle/>
          <a:p>
            <a:pPr algn="ctr" eaLnBrk="1" hangingPunct="1">
              <a:defRPr/>
            </a:pPr>
            <a:r>
              <a:rPr lang="zh-CN" altLang="en-US" sz="6600" dirty="0" smtClean="0">
                <a:solidFill>
                  <a:srgbClr val="0000CC"/>
                </a:solidFill>
                <a:latin typeface="华文新魏" pitchFamily="2" charset="-122"/>
                <a:ea typeface="华文新魏" pitchFamily="2" charset="-122"/>
              </a:rPr>
              <a:t>   </a:t>
            </a:r>
            <a:r>
              <a:rPr lang="zh-CN" altLang="en-US" sz="6600" dirty="0" smtClean="0">
                <a:solidFill>
                  <a:schemeClr val="bg1"/>
                </a:solidFill>
                <a:latin typeface="黑体" pitchFamily="2" charset="-122"/>
                <a:ea typeface="黑体" pitchFamily="2" charset="-122"/>
              </a:rPr>
              <a:t>自动化仪表与过程控制</a:t>
            </a:r>
            <a:r>
              <a:rPr lang="en-US" altLang="zh-CN" sz="6600" dirty="0" smtClean="0">
                <a:solidFill>
                  <a:schemeClr val="bg1"/>
                </a:solidFill>
                <a:latin typeface="黑体" pitchFamily="2" charset="-122"/>
                <a:ea typeface="黑体" pitchFamily="2" charset="-122"/>
              </a:rPr>
              <a:t/>
            </a:r>
            <a:br>
              <a:rPr lang="en-US" altLang="zh-CN" sz="6600" dirty="0" smtClean="0">
                <a:solidFill>
                  <a:schemeClr val="bg1"/>
                </a:solidFill>
                <a:latin typeface="黑体" pitchFamily="2" charset="-122"/>
                <a:ea typeface="黑体" pitchFamily="2" charset="-122"/>
              </a:rPr>
            </a:br>
            <a:r>
              <a:rPr lang="en-US" altLang="zh-CN" sz="6600" dirty="0">
                <a:solidFill>
                  <a:schemeClr val="bg1"/>
                </a:solidFill>
                <a:latin typeface="黑体" pitchFamily="2" charset="-122"/>
                <a:ea typeface="黑体" pitchFamily="2" charset="-122"/>
              </a:rPr>
              <a:t/>
            </a:r>
            <a:br>
              <a:rPr lang="en-US" altLang="zh-CN" sz="6600" dirty="0">
                <a:solidFill>
                  <a:schemeClr val="bg1"/>
                </a:solidFill>
                <a:latin typeface="黑体" pitchFamily="2" charset="-122"/>
                <a:ea typeface="黑体" pitchFamily="2" charset="-122"/>
              </a:rPr>
            </a:br>
            <a:r>
              <a:rPr lang="zh-CN" altLang="en-US" sz="4400" b="1" dirty="0">
                <a:solidFill>
                  <a:srgbClr val="FF0000"/>
                </a:solidFill>
                <a:effectLst/>
                <a:latin typeface="黑体" pitchFamily="2" charset="-122"/>
                <a:ea typeface="黑体" pitchFamily="2" charset="-122"/>
              </a:rPr>
              <a:t>执行器和防爆栅</a:t>
            </a:r>
            <a:endParaRPr lang="en-US" altLang="zh-CN" sz="4400" b="1" dirty="0" smtClean="0">
              <a:solidFill>
                <a:srgbClr val="FF0000"/>
              </a:solidFill>
              <a:effectLst/>
              <a:latin typeface="黑体" pitchFamily="2" charset="-122"/>
              <a:ea typeface="黑体" pitchFamily="2" charset="-122"/>
            </a:endParaRPr>
          </a:p>
        </p:txBody>
      </p:sp>
      <p:sp>
        <p:nvSpPr>
          <p:cNvPr id="246787" name="Rectangle 3"/>
          <p:cNvSpPr>
            <a:spLocks noGrp="1" noChangeArrowheads="1"/>
          </p:cNvSpPr>
          <p:nvPr>
            <p:ph type="subTitle" idx="1"/>
          </p:nvPr>
        </p:nvSpPr>
        <p:spPr>
          <a:xfrm>
            <a:off x="1835150" y="4508500"/>
            <a:ext cx="6121400" cy="1081088"/>
          </a:xfrm>
        </p:spPr>
        <p:txBody>
          <a:bodyPr>
            <a:normAutofit fontScale="70000" lnSpcReduction="20000"/>
          </a:bodyPr>
          <a:lstStyle/>
          <a:p>
            <a:pPr eaLnBrk="1" hangingPunct="1">
              <a:defRPr/>
            </a:pPr>
            <a:r>
              <a:rPr lang="zh-CN" altLang="en-US" b="1" dirty="0" smtClean="0">
                <a:solidFill>
                  <a:schemeClr val="hlink"/>
                </a:solidFill>
                <a:ea typeface="楷体_GB2312" pitchFamily="49" charset="-122"/>
              </a:rPr>
              <a:t>  </a:t>
            </a:r>
            <a:r>
              <a:rPr lang="zh-CN" altLang="en-US" b="1" dirty="0" smtClean="0">
                <a:solidFill>
                  <a:schemeClr val="bg1"/>
                </a:solidFill>
                <a:ea typeface="楷体_GB2312" pitchFamily="49" charset="-122"/>
              </a:rPr>
              <a:t>杭州电子科技大学  自动化学院</a:t>
            </a:r>
            <a:endParaRPr lang="en-US" altLang="zh-CN" b="1" dirty="0" smtClean="0">
              <a:solidFill>
                <a:schemeClr val="bg1"/>
              </a:solidFill>
              <a:ea typeface="楷体_GB2312" pitchFamily="49" charset="-122"/>
            </a:endParaRPr>
          </a:p>
          <a:p>
            <a:pPr eaLnBrk="1" hangingPunct="1">
              <a:defRPr/>
            </a:pPr>
            <a:endParaRPr lang="en-US" altLang="zh-CN" b="1" dirty="0">
              <a:solidFill>
                <a:schemeClr val="bg1"/>
              </a:solidFill>
              <a:ea typeface="楷体_GB2312" pitchFamily="49" charset="-122"/>
            </a:endParaRPr>
          </a:p>
          <a:p>
            <a:pPr eaLnBrk="1" hangingPunct="1">
              <a:defRPr/>
            </a:pPr>
            <a:r>
              <a:rPr lang="zh-CN" altLang="en-US" b="1" dirty="0" smtClean="0">
                <a:solidFill>
                  <a:schemeClr val="bg1"/>
                </a:solidFill>
                <a:ea typeface="楷体_GB2312" pitchFamily="49" charset="-122"/>
              </a:rPr>
              <a:t>江爱朋 教授</a:t>
            </a:r>
            <a:endParaRPr lang="en-US" altLang="zh-CN" b="1" dirty="0" smtClean="0">
              <a:solidFill>
                <a:schemeClr val="bg1"/>
              </a:solidFill>
              <a:ea typeface="楷体_GB2312" pitchFamily="49" charset="-122"/>
            </a:endParaRPr>
          </a:p>
        </p:txBody>
      </p:sp>
      <p:sp>
        <p:nvSpPr>
          <p:cNvPr id="2" name="灯片编号占位符 1"/>
          <p:cNvSpPr>
            <a:spLocks noGrp="1"/>
          </p:cNvSpPr>
          <p:nvPr>
            <p:ph type="sldNum" sz="quarter" idx="12"/>
          </p:nvPr>
        </p:nvSpPr>
        <p:spPr/>
        <p:txBody>
          <a:bodyPr/>
          <a:lstStyle/>
          <a:p>
            <a:pPr>
              <a:defRPr/>
            </a:pPr>
            <a:fld id="{5F45F610-B1A2-406B-BF70-31C87E8A4F3D}"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775396179"/>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ChangeArrowheads="1"/>
          </p:cNvSpPr>
          <p:nvPr/>
        </p:nvSpPr>
        <p:spPr bwMode="auto">
          <a:xfrm>
            <a:off x="4654550" y="4953000"/>
            <a:ext cx="3028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2800">
                <a:latin typeface="Times New Roman" pitchFamily="18" charset="0"/>
              </a:rPr>
              <a:t>下半部分为调节阀</a:t>
            </a:r>
          </a:p>
        </p:txBody>
      </p:sp>
      <p:sp>
        <p:nvSpPr>
          <p:cNvPr id="666627" name="Rectangle 3"/>
          <p:cNvSpPr>
            <a:spLocks noChangeArrowheads="1"/>
          </p:cNvSpPr>
          <p:nvPr/>
        </p:nvSpPr>
        <p:spPr bwMode="auto">
          <a:xfrm>
            <a:off x="4724400" y="1752600"/>
            <a:ext cx="35814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0000"/>
              </a:lnSpc>
            </a:pPr>
            <a:r>
              <a:rPr kumimoji="1" lang="zh-CN" altLang="en-US" sz="2800">
                <a:latin typeface="Times New Roman" pitchFamily="18" charset="0"/>
              </a:rPr>
              <a:t>上半部分是产生推力的薄膜式执行机构</a:t>
            </a:r>
          </a:p>
        </p:txBody>
      </p:sp>
      <p:pic>
        <p:nvPicPr>
          <p:cNvPr id="666628" name="Picture 4">
            <a:hlinkClick r:id="rId2" action="ppaction://hlinkfile"/>
          </p:cNvPr>
          <p:cNvPicPr>
            <a:picLocks noChangeAspect="1" noChangeArrowheads="1"/>
          </p:cNvPicPr>
          <p:nvPr/>
        </p:nvPicPr>
        <p:blipFill>
          <a:blip r:embed="rId3">
            <a:lum bright="-60000" contrast="96000"/>
            <a:grayscl/>
            <a:extLst>
              <a:ext uri="{28A0092B-C50C-407E-A947-70E740481C1C}">
                <a14:useLocalDpi xmlns:a14="http://schemas.microsoft.com/office/drawing/2010/main" val="0"/>
              </a:ext>
            </a:extLst>
          </a:blip>
          <a:srcRect b="12039"/>
          <a:stretch>
            <a:fillRect/>
          </a:stretch>
        </p:blipFill>
        <p:spPr bwMode="auto">
          <a:xfrm>
            <a:off x="0" y="0"/>
            <a:ext cx="4548188"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629" name="Picture 5" descr="7A8F73A6"/>
          <p:cNvPicPr>
            <a:picLocks noChangeAspect="1" noChangeArrowheads="1"/>
          </p:cNvPicPr>
          <p:nvPr/>
        </p:nvPicPr>
        <p:blipFill>
          <a:blip r:embed="rId4">
            <a:lum bright="-24000" contrast="72000"/>
            <a:extLst>
              <a:ext uri="{28A0092B-C50C-407E-A947-70E740481C1C}">
                <a14:useLocalDpi xmlns:a14="http://schemas.microsoft.com/office/drawing/2010/main" val="0"/>
              </a:ext>
            </a:extLst>
          </a:blip>
          <a:srcRect r="53703" b="8772"/>
          <a:stretch>
            <a:fillRect/>
          </a:stretch>
        </p:blipFill>
        <p:spPr bwMode="auto">
          <a:xfrm>
            <a:off x="4503738" y="0"/>
            <a:ext cx="4640262"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4419600" y="0"/>
            <a:ext cx="2209800" cy="447675"/>
            <a:chOff x="2784" y="0"/>
            <a:chExt cx="1392" cy="282"/>
          </a:xfrm>
        </p:grpSpPr>
        <p:sp>
          <p:nvSpPr>
            <p:cNvPr id="42004" name="Rectangle 7"/>
            <p:cNvSpPr>
              <a:spLocks noChangeArrowheads="1"/>
            </p:cNvSpPr>
            <p:nvPr/>
          </p:nvSpPr>
          <p:spPr bwMode="auto">
            <a:xfrm>
              <a:off x="3888" y="0"/>
              <a:ext cx="288" cy="240"/>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42005" name="Rectangle 8"/>
            <p:cNvSpPr>
              <a:spLocks noChangeArrowheads="1"/>
            </p:cNvSpPr>
            <p:nvPr/>
          </p:nvSpPr>
          <p:spPr bwMode="auto">
            <a:xfrm>
              <a:off x="2784" y="55"/>
              <a:ext cx="19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10000"/>
                </a:lnSpc>
              </a:pPr>
              <a:r>
                <a:rPr kumimoji="1" lang="en-US" altLang="zh-CN" sz="1600" i="1">
                  <a:solidFill>
                    <a:srgbClr val="FF0000"/>
                  </a:solidFill>
                  <a:latin typeface="Times New Roman" pitchFamily="18" charset="0"/>
                </a:rPr>
                <a:t>P</a:t>
              </a:r>
            </a:p>
          </p:txBody>
        </p:sp>
      </p:grpSp>
      <p:sp>
        <p:nvSpPr>
          <p:cNvPr id="666633" name="Rectangle 9"/>
          <p:cNvSpPr>
            <a:spLocks noChangeArrowheads="1"/>
          </p:cNvSpPr>
          <p:nvPr/>
        </p:nvSpPr>
        <p:spPr bwMode="auto">
          <a:xfrm>
            <a:off x="4419600" y="381000"/>
            <a:ext cx="398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2800">
                <a:solidFill>
                  <a:srgbClr val="FF0000"/>
                </a:solidFill>
                <a:latin typeface="Times New Roman" pitchFamily="18" charset="0"/>
                <a:sym typeface="Symbol" pitchFamily="18" charset="2"/>
              </a:rPr>
              <a:t></a:t>
            </a:r>
          </a:p>
        </p:txBody>
      </p:sp>
      <p:grpSp>
        <p:nvGrpSpPr>
          <p:cNvPr id="3" name="Group 10"/>
          <p:cNvGrpSpPr>
            <a:grpSpLocks/>
          </p:cNvGrpSpPr>
          <p:nvPr/>
        </p:nvGrpSpPr>
        <p:grpSpPr bwMode="auto">
          <a:xfrm>
            <a:off x="4211638" y="765175"/>
            <a:ext cx="3733800" cy="381000"/>
            <a:chOff x="2640" y="480"/>
            <a:chExt cx="2352" cy="240"/>
          </a:xfrm>
        </p:grpSpPr>
        <p:sp>
          <p:nvSpPr>
            <p:cNvPr id="42002" name="Rectangle 11"/>
            <p:cNvSpPr>
              <a:spLocks noChangeArrowheads="1"/>
            </p:cNvSpPr>
            <p:nvPr/>
          </p:nvSpPr>
          <p:spPr bwMode="auto">
            <a:xfrm>
              <a:off x="2640" y="480"/>
              <a:ext cx="7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1600">
                  <a:solidFill>
                    <a:srgbClr val="FF0000"/>
                  </a:solidFill>
                  <a:latin typeface="Times New Roman" pitchFamily="18" charset="0"/>
                  <a:ea typeface="隶书" pitchFamily="49" charset="-122"/>
                </a:rPr>
                <a:t>膜片</a:t>
              </a:r>
            </a:p>
          </p:txBody>
        </p:sp>
        <p:sp>
          <p:nvSpPr>
            <p:cNvPr id="42003" name="Rectangle 12"/>
            <p:cNvSpPr>
              <a:spLocks noChangeArrowheads="1"/>
            </p:cNvSpPr>
            <p:nvPr/>
          </p:nvSpPr>
          <p:spPr bwMode="auto">
            <a:xfrm>
              <a:off x="3120" y="528"/>
              <a:ext cx="1872" cy="192"/>
            </a:xfrm>
            <a:prstGeom prst="rect">
              <a:avLst/>
            </a:prstGeom>
            <a:noFill/>
            <a:ln w="28575">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sp>
        <p:nvSpPr>
          <p:cNvPr id="666637" name="Rectangle 13"/>
          <p:cNvSpPr>
            <a:spLocks noChangeArrowheads="1"/>
          </p:cNvSpPr>
          <p:nvPr/>
        </p:nvSpPr>
        <p:spPr bwMode="auto">
          <a:xfrm>
            <a:off x="4419600" y="1295400"/>
            <a:ext cx="398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2800">
                <a:solidFill>
                  <a:srgbClr val="FF0000"/>
                </a:solidFill>
                <a:latin typeface="Times New Roman" pitchFamily="18" charset="0"/>
                <a:sym typeface="Symbol" pitchFamily="18" charset="2"/>
              </a:rPr>
              <a:t></a:t>
            </a:r>
          </a:p>
        </p:txBody>
      </p:sp>
      <p:sp>
        <p:nvSpPr>
          <p:cNvPr id="666638" name="Rectangle 14"/>
          <p:cNvSpPr>
            <a:spLocks noChangeArrowheads="1"/>
          </p:cNvSpPr>
          <p:nvPr/>
        </p:nvSpPr>
        <p:spPr bwMode="auto">
          <a:xfrm>
            <a:off x="4191000" y="1833563"/>
            <a:ext cx="593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1600">
                <a:solidFill>
                  <a:srgbClr val="FF0000"/>
                </a:solidFill>
                <a:latin typeface="Times New Roman" pitchFamily="18" charset="0"/>
                <a:ea typeface="隶书" pitchFamily="49" charset="-122"/>
              </a:rPr>
              <a:t>推杆</a:t>
            </a:r>
          </a:p>
        </p:txBody>
      </p:sp>
      <p:sp>
        <p:nvSpPr>
          <p:cNvPr id="666639" name="Rectangle 15"/>
          <p:cNvSpPr>
            <a:spLocks noChangeArrowheads="1"/>
          </p:cNvSpPr>
          <p:nvPr/>
        </p:nvSpPr>
        <p:spPr bwMode="auto">
          <a:xfrm flipH="1">
            <a:off x="6172200" y="990600"/>
            <a:ext cx="304800" cy="1981200"/>
          </a:xfrm>
          <a:prstGeom prst="rect">
            <a:avLst/>
          </a:prstGeom>
          <a:noFill/>
          <a:ln w="28575">
            <a:solidFill>
              <a:srgbClr val="A5002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666640" name="Rectangle 16"/>
          <p:cNvSpPr>
            <a:spLocks noChangeArrowheads="1"/>
          </p:cNvSpPr>
          <p:nvPr/>
        </p:nvSpPr>
        <p:spPr bwMode="auto">
          <a:xfrm>
            <a:off x="3657600" y="4876800"/>
            <a:ext cx="18288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lnSpc>
                <a:spcPct val="120000"/>
              </a:lnSpc>
            </a:pPr>
            <a:r>
              <a:rPr kumimoji="1" lang="zh-CN" altLang="en-US" sz="1600">
                <a:solidFill>
                  <a:srgbClr val="FF0000"/>
                </a:solidFill>
                <a:latin typeface="Times New Roman" pitchFamily="18" charset="0"/>
                <a:ea typeface="隶书" pitchFamily="49" charset="-122"/>
              </a:rPr>
              <a:t>关闭阀芯</a:t>
            </a:r>
          </a:p>
          <a:p>
            <a:pPr algn="ctr" eaLnBrk="1" hangingPunct="1">
              <a:lnSpc>
                <a:spcPct val="120000"/>
              </a:lnSpc>
            </a:pPr>
            <a:r>
              <a:rPr kumimoji="1" lang="zh-CN" altLang="en-US" sz="1600">
                <a:solidFill>
                  <a:srgbClr val="FF0000"/>
                </a:solidFill>
                <a:latin typeface="Times New Roman" pitchFamily="18" charset="0"/>
                <a:ea typeface="隶书" pitchFamily="49" charset="-122"/>
              </a:rPr>
              <a:t>（气闭式）</a:t>
            </a:r>
          </a:p>
        </p:txBody>
      </p:sp>
      <p:grpSp>
        <p:nvGrpSpPr>
          <p:cNvPr id="4" name="Group 17"/>
          <p:cNvGrpSpPr>
            <a:grpSpLocks/>
          </p:cNvGrpSpPr>
          <p:nvPr/>
        </p:nvGrpSpPr>
        <p:grpSpPr bwMode="auto">
          <a:xfrm>
            <a:off x="4402138" y="2362200"/>
            <a:ext cx="398462" cy="2362200"/>
            <a:chOff x="2773" y="1488"/>
            <a:chExt cx="251" cy="1488"/>
          </a:xfrm>
        </p:grpSpPr>
        <p:sp>
          <p:nvSpPr>
            <p:cNvPr id="42000" name="Rectangle 18"/>
            <p:cNvSpPr>
              <a:spLocks noChangeArrowheads="1"/>
            </p:cNvSpPr>
            <p:nvPr/>
          </p:nvSpPr>
          <p:spPr bwMode="auto">
            <a:xfrm>
              <a:off x="2773" y="2649"/>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2800">
                  <a:solidFill>
                    <a:srgbClr val="FF0000"/>
                  </a:solidFill>
                  <a:latin typeface="Times New Roman" pitchFamily="18" charset="0"/>
                  <a:sym typeface="Symbol" pitchFamily="18" charset="2"/>
                </a:rPr>
                <a:t></a:t>
              </a:r>
            </a:p>
          </p:txBody>
        </p:sp>
        <p:sp>
          <p:nvSpPr>
            <p:cNvPr id="42001" name="Line 19"/>
            <p:cNvSpPr>
              <a:spLocks noChangeShapeType="1"/>
            </p:cNvSpPr>
            <p:nvPr/>
          </p:nvSpPr>
          <p:spPr bwMode="auto">
            <a:xfrm>
              <a:off x="2880" y="1488"/>
              <a:ext cx="0" cy="1152"/>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666644" name="Rectangle 20"/>
          <p:cNvSpPr>
            <a:spLocks noChangeArrowheads="1"/>
          </p:cNvSpPr>
          <p:nvPr/>
        </p:nvSpPr>
        <p:spPr bwMode="auto">
          <a:xfrm>
            <a:off x="5791200" y="5486400"/>
            <a:ext cx="1143000" cy="609600"/>
          </a:xfrm>
          <a:prstGeom prst="rect">
            <a:avLst/>
          </a:prstGeom>
          <a:noFill/>
          <a:ln w="28575">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endParaRPr kumimoji="1" lang="zh-CN" altLang="zh-CN" sz="2400" b="0">
              <a:solidFill>
                <a:srgbClr val="008000"/>
              </a:solidFill>
              <a:latin typeface="Times New Roman" pitchFamily="18" charset="0"/>
            </a:endParaRPr>
          </a:p>
        </p:txBody>
      </p:sp>
      <p:pic>
        <p:nvPicPr>
          <p:cNvPr id="666645" name="Picture 21" descr="文件:001.gif  &lt;br&gt;  尺寸:50 × 60  ">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504238" y="5949950"/>
            <a:ext cx="3603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3814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66628"/>
                                        </p:tgtEl>
                                        <p:attrNameLst>
                                          <p:attrName>style.visibility</p:attrName>
                                        </p:attrNameLst>
                                      </p:cBhvr>
                                      <p:to>
                                        <p:strVal val="visible"/>
                                      </p:to>
                                    </p:set>
                                    <p:anim calcmode="lin" valueType="num">
                                      <p:cBhvr additive="base">
                                        <p:cTn id="7" dur="500" fill="hold"/>
                                        <p:tgtEl>
                                          <p:spTgt spid="666628"/>
                                        </p:tgtEl>
                                        <p:attrNameLst>
                                          <p:attrName>ppt_x</p:attrName>
                                        </p:attrNameLst>
                                      </p:cBhvr>
                                      <p:tavLst>
                                        <p:tav tm="0">
                                          <p:val>
                                            <p:strVal val="0-#ppt_w/2"/>
                                          </p:val>
                                        </p:tav>
                                        <p:tav tm="100000">
                                          <p:val>
                                            <p:strVal val="#ppt_x"/>
                                          </p:val>
                                        </p:tav>
                                      </p:tavLst>
                                    </p:anim>
                                    <p:anim calcmode="lin" valueType="num">
                                      <p:cBhvr additive="base">
                                        <p:cTn id="8" dur="500" fill="hold"/>
                                        <p:tgtEl>
                                          <p:spTgt spid="66662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6627"/>
                                        </p:tgtEl>
                                        <p:attrNameLst>
                                          <p:attrName>style.visibility</p:attrName>
                                        </p:attrNameLst>
                                      </p:cBhvr>
                                      <p:to>
                                        <p:strVal val="visible"/>
                                      </p:to>
                                    </p:set>
                                    <p:anim calcmode="lin" valueType="num">
                                      <p:cBhvr additive="base">
                                        <p:cTn id="13" dur="500" fill="hold"/>
                                        <p:tgtEl>
                                          <p:spTgt spid="666627"/>
                                        </p:tgtEl>
                                        <p:attrNameLst>
                                          <p:attrName>ppt_x</p:attrName>
                                        </p:attrNameLst>
                                      </p:cBhvr>
                                      <p:tavLst>
                                        <p:tav tm="0">
                                          <p:val>
                                            <p:strVal val="0-#ppt_w/2"/>
                                          </p:val>
                                        </p:tav>
                                        <p:tav tm="100000">
                                          <p:val>
                                            <p:strVal val="#ppt_x"/>
                                          </p:val>
                                        </p:tav>
                                      </p:tavLst>
                                    </p:anim>
                                    <p:anim calcmode="lin" valueType="num">
                                      <p:cBhvr additive="base">
                                        <p:cTn id="14" dur="500" fill="hold"/>
                                        <p:tgtEl>
                                          <p:spTgt spid="66662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66627"/>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66626"/>
                                        </p:tgtEl>
                                        <p:attrNameLst>
                                          <p:attrName>style.visibility</p:attrName>
                                        </p:attrNameLst>
                                      </p:cBhvr>
                                      <p:to>
                                        <p:strVal val="visible"/>
                                      </p:to>
                                    </p:set>
                                    <p:anim calcmode="lin" valueType="num">
                                      <p:cBhvr additive="base">
                                        <p:cTn id="19" dur="500" fill="hold"/>
                                        <p:tgtEl>
                                          <p:spTgt spid="666626"/>
                                        </p:tgtEl>
                                        <p:attrNameLst>
                                          <p:attrName>ppt_x</p:attrName>
                                        </p:attrNameLst>
                                      </p:cBhvr>
                                      <p:tavLst>
                                        <p:tav tm="0">
                                          <p:val>
                                            <p:strVal val="0-#ppt_w/2"/>
                                          </p:val>
                                        </p:tav>
                                        <p:tav tm="100000">
                                          <p:val>
                                            <p:strVal val="#ppt_x"/>
                                          </p:val>
                                        </p:tav>
                                      </p:tavLst>
                                    </p:anim>
                                    <p:anim calcmode="lin" valueType="num">
                                      <p:cBhvr additive="base">
                                        <p:cTn id="20" dur="500" fill="hold"/>
                                        <p:tgtEl>
                                          <p:spTgt spid="66662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66626"/>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66629"/>
                                        </p:tgtEl>
                                        <p:attrNameLst>
                                          <p:attrName>style.visibility</p:attrName>
                                        </p:attrNameLst>
                                      </p:cBhvr>
                                      <p:to>
                                        <p:strVal val="visible"/>
                                      </p:to>
                                    </p:set>
                                    <p:anim calcmode="lin" valueType="num">
                                      <p:cBhvr additive="base">
                                        <p:cTn id="25" dur="500" fill="hold"/>
                                        <p:tgtEl>
                                          <p:spTgt spid="666629"/>
                                        </p:tgtEl>
                                        <p:attrNameLst>
                                          <p:attrName>ppt_x</p:attrName>
                                        </p:attrNameLst>
                                      </p:cBhvr>
                                      <p:tavLst>
                                        <p:tav tm="0">
                                          <p:val>
                                            <p:strVal val="0-#ppt_w/2"/>
                                          </p:val>
                                        </p:tav>
                                        <p:tav tm="100000">
                                          <p:val>
                                            <p:strVal val="#ppt_x"/>
                                          </p:val>
                                        </p:tav>
                                      </p:tavLst>
                                    </p:anim>
                                    <p:anim calcmode="lin" valueType="num">
                                      <p:cBhvr additive="base">
                                        <p:cTn id="26" dur="500" fill="hold"/>
                                        <p:tgtEl>
                                          <p:spTgt spid="66662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66633"/>
                                        </p:tgtEl>
                                        <p:attrNameLst>
                                          <p:attrName>style.visibility</p:attrName>
                                        </p:attrNameLst>
                                      </p:cBhvr>
                                      <p:to>
                                        <p:strVal val="visible"/>
                                      </p:to>
                                    </p:set>
                                    <p:anim calcmode="lin" valueType="num">
                                      <p:cBhvr additive="base">
                                        <p:cTn id="37" dur="500" fill="hold"/>
                                        <p:tgtEl>
                                          <p:spTgt spid="666633"/>
                                        </p:tgtEl>
                                        <p:attrNameLst>
                                          <p:attrName>ppt_x</p:attrName>
                                        </p:attrNameLst>
                                      </p:cBhvr>
                                      <p:tavLst>
                                        <p:tav tm="0">
                                          <p:val>
                                            <p:strVal val="0-#ppt_w/2"/>
                                          </p:val>
                                        </p:tav>
                                        <p:tav tm="100000">
                                          <p:val>
                                            <p:strVal val="#ppt_x"/>
                                          </p:val>
                                        </p:tav>
                                      </p:tavLst>
                                    </p:anim>
                                    <p:anim calcmode="lin" valueType="num">
                                      <p:cBhvr additive="base">
                                        <p:cTn id="38" dur="500" fill="hold"/>
                                        <p:tgtEl>
                                          <p:spTgt spid="66663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0-#ppt_w/2"/>
                                          </p:val>
                                        </p:tav>
                                        <p:tav tm="100000">
                                          <p:val>
                                            <p:strVal val="#ppt_x"/>
                                          </p:val>
                                        </p:tav>
                                      </p:tavLst>
                                    </p:anim>
                                    <p:anim calcmode="lin" valueType="num">
                                      <p:cBhvr additive="base">
                                        <p:cTn id="4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66637"/>
                                        </p:tgtEl>
                                        <p:attrNameLst>
                                          <p:attrName>style.visibility</p:attrName>
                                        </p:attrNameLst>
                                      </p:cBhvr>
                                      <p:to>
                                        <p:strVal val="visible"/>
                                      </p:to>
                                    </p:set>
                                    <p:anim calcmode="lin" valueType="num">
                                      <p:cBhvr additive="base">
                                        <p:cTn id="49" dur="500" fill="hold"/>
                                        <p:tgtEl>
                                          <p:spTgt spid="666637"/>
                                        </p:tgtEl>
                                        <p:attrNameLst>
                                          <p:attrName>ppt_x</p:attrName>
                                        </p:attrNameLst>
                                      </p:cBhvr>
                                      <p:tavLst>
                                        <p:tav tm="0">
                                          <p:val>
                                            <p:strVal val="0-#ppt_w/2"/>
                                          </p:val>
                                        </p:tav>
                                        <p:tav tm="100000">
                                          <p:val>
                                            <p:strVal val="#ppt_x"/>
                                          </p:val>
                                        </p:tav>
                                      </p:tavLst>
                                    </p:anim>
                                    <p:anim calcmode="lin" valueType="num">
                                      <p:cBhvr additive="base">
                                        <p:cTn id="50" dur="500" fill="hold"/>
                                        <p:tgtEl>
                                          <p:spTgt spid="66663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666638"/>
                                        </p:tgtEl>
                                        <p:attrNameLst>
                                          <p:attrName>style.visibility</p:attrName>
                                        </p:attrNameLst>
                                      </p:cBhvr>
                                      <p:to>
                                        <p:strVal val="visible"/>
                                      </p:to>
                                    </p:set>
                                    <p:anim calcmode="lin" valueType="num">
                                      <p:cBhvr additive="base">
                                        <p:cTn id="55" dur="500" fill="hold"/>
                                        <p:tgtEl>
                                          <p:spTgt spid="666638"/>
                                        </p:tgtEl>
                                        <p:attrNameLst>
                                          <p:attrName>ppt_x</p:attrName>
                                        </p:attrNameLst>
                                      </p:cBhvr>
                                      <p:tavLst>
                                        <p:tav tm="0">
                                          <p:val>
                                            <p:strVal val="0-#ppt_w/2"/>
                                          </p:val>
                                        </p:tav>
                                        <p:tav tm="100000">
                                          <p:val>
                                            <p:strVal val="#ppt_x"/>
                                          </p:val>
                                        </p:tav>
                                      </p:tavLst>
                                    </p:anim>
                                    <p:anim calcmode="lin" valueType="num">
                                      <p:cBhvr additive="base">
                                        <p:cTn id="56" dur="500" fill="hold"/>
                                        <p:tgtEl>
                                          <p:spTgt spid="666638"/>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66639"/>
                                        </p:tgtEl>
                                        <p:attrNameLst>
                                          <p:attrName>style.visibility</p:attrName>
                                        </p:attrNameLst>
                                      </p:cBhvr>
                                      <p:to>
                                        <p:strVal val="visible"/>
                                      </p:to>
                                    </p:set>
                                    <p:anim calcmode="lin" valueType="num">
                                      <p:cBhvr additive="base">
                                        <p:cTn id="61" dur="500" fill="hold"/>
                                        <p:tgtEl>
                                          <p:spTgt spid="666639"/>
                                        </p:tgtEl>
                                        <p:attrNameLst>
                                          <p:attrName>ppt_x</p:attrName>
                                        </p:attrNameLst>
                                      </p:cBhvr>
                                      <p:tavLst>
                                        <p:tav tm="0">
                                          <p:val>
                                            <p:strVal val="0-#ppt_w/2"/>
                                          </p:val>
                                        </p:tav>
                                        <p:tav tm="100000">
                                          <p:val>
                                            <p:strVal val="#ppt_x"/>
                                          </p:val>
                                        </p:tav>
                                      </p:tavLst>
                                    </p:anim>
                                    <p:anim calcmode="lin" valueType="num">
                                      <p:cBhvr additive="base">
                                        <p:cTn id="62" dur="500" fill="hold"/>
                                        <p:tgtEl>
                                          <p:spTgt spid="666639"/>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0-#ppt_w/2"/>
                                          </p:val>
                                        </p:tav>
                                        <p:tav tm="100000">
                                          <p:val>
                                            <p:strVal val="#ppt_x"/>
                                          </p:val>
                                        </p:tav>
                                      </p:tavLst>
                                    </p:anim>
                                    <p:anim calcmode="lin" valueType="num">
                                      <p:cBhvr additive="base">
                                        <p:cTn id="6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666640"/>
                                        </p:tgtEl>
                                        <p:attrNameLst>
                                          <p:attrName>style.visibility</p:attrName>
                                        </p:attrNameLst>
                                      </p:cBhvr>
                                      <p:to>
                                        <p:strVal val="visible"/>
                                      </p:to>
                                    </p:set>
                                    <p:anim calcmode="lin" valueType="num">
                                      <p:cBhvr additive="base">
                                        <p:cTn id="73" dur="500" fill="hold"/>
                                        <p:tgtEl>
                                          <p:spTgt spid="666640"/>
                                        </p:tgtEl>
                                        <p:attrNameLst>
                                          <p:attrName>ppt_x</p:attrName>
                                        </p:attrNameLst>
                                      </p:cBhvr>
                                      <p:tavLst>
                                        <p:tav tm="0">
                                          <p:val>
                                            <p:strVal val="0-#ppt_w/2"/>
                                          </p:val>
                                        </p:tav>
                                        <p:tav tm="100000">
                                          <p:val>
                                            <p:strVal val="#ppt_x"/>
                                          </p:val>
                                        </p:tav>
                                      </p:tavLst>
                                    </p:anim>
                                    <p:anim calcmode="lin" valueType="num">
                                      <p:cBhvr additive="base">
                                        <p:cTn id="74" dur="500" fill="hold"/>
                                        <p:tgtEl>
                                          <p:spTgt spid="666640"/>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666644"/>
                                        </p:tgtEl>
                                        <p:attrNameLst>
                                          <p:attrName>style.visibility</p:attrName>
                                        </p:attrNameLst>
                                      </p:cBhvr>
                                      <p:to>
                                        <p:strVal val="visible"/>
                                      </p:to>
                                    </p:set>
                                    <p:anim calcmode="lin" valueType="num">
                                      <p:cBhvr additive="base">
                                        <p:cTn id="79" dur="500" fill="hold"/>
                                        <p:tgtEl>
                                          <p:spTgt spid="666644"/>
                                        </p:tgtEl>
                                        <p:attrNameLst>
                                          <p:attrName>ppt_x</p:attrName>
                                        </p:attrNameLst>
                                      </p:cBhvr>
                                      <p:tavLst>
                                        <p:tav tm="0">
                                          <p:val>
                                            <p:strVal val="0-#ppt_w/2"/>
                                          </p:val>
                                        </p:tav>
                                        <p:tav tm="100000">
                                          <p:val>
                                            <p:strVal val="#ppt_x"/>
                                          </p:val>
                                        </p:tav>
                                      </p:tavLst>
                                    </p:anim>
                                    <p:anim calcmode="lin" valueType="num">
                                      <p:cBhvr additive="base">
                                        <p:cTn id="80" dur="500" fill="hold"/>
                                        <p:tgtEl>
                                          <p:spTgt spid="666644"/>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8" presetClass="emph" presetSubtype="0" fill="hold" nodeType="clickEffect">
                                  <p:stCondLst>
                                    <p:cond delay="0"/>
                                  </p:stCondLst>
                                  <p:childTnLst>
                                    <p:animRot by="21600000">
                                      <p:cBhvr>
                                        <p:cTn id="84" dur="2000" fill="hold"/>
                                        <p:tgtEl>
                                          <p:spTgt spid="666645"/>
                                        </p:tgtEl>
                                        <p:attrNameLst>
                                          <p:attrName>r</p:attrName>
                                        </p:attrNameLst>
                                      </p:cBhvr>
                                    </p:animRot>
                                  </p:childTnLst>
                                </p:cTn>
                              </p:par>
                            </p:childTnLst>
                          </p:cTn>
                        </p:par>
                      </p:childTnLst>
                    </p:cTn>
                  </p:par>
                  <p:par>
                    <p:cTn id="85" fill="hold" nodeType="clickPar">
                      <p:stCondLst>
                        <p:cond delay="indefinite"/>
                      </p:stCondLst>
                      <p:childTnLst>
                        <p:par>
                          <p:cTn id="86" fill="hold" nodeType="withGroup">
                            <p:stCondLst>
                              <p:cond delay="0"/>
                            </p:stCondLst>
                            <p:childTnLst>
                              <p:par>
                                <p:cTn id="87" presetID="6" presetClass="emph" presetSubtype="0" fill="hold" nodeType="clickEffect">
                                  <p:stCondLst>
                                    <p:cond delay="0"/>
                                  </p:stCondLst>
                                  <p:childTnLst>
                                    <p:animScale>
                                      <p:cBhvr>
                                        <p:cTn id="88" dur="2000" fill="hold"/>
                                        <p:tgtEl>
                                          <p:spTgt spid="66664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6" grpId="0" autoUpdateAnimBg="0"/>
      <p:bldP spid="666627" grpId="0" autoUpdateAnimBg="0"/>
      <p:bldP spid="666633" grpId="0" autoUpdateAnimBg="0"/>
      <p:bldP spid="666637" grpId="0" autoUpdateAnimBg="0"/>
      <p:bldP spid="666638" grpId="0" autoUpdateAnimBg="0"/>
      <p:bldP spid="666639" grpId="0" animBg="1"/>
      <p:bldP spid="666640" grpId="0" autoUpdateAnimBg="0"/>
      <p:bldP spid="666644"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ext Box 2"/>
          <p:cNvSpPr txBox="1">
            <a:spLocks noChangeArrowheads="1"/>
          </p:cNvSpPr>
          <p:nvPr/>
        </p:nvSpPr>
        <p:spPr bwMode="auto">
          <a:xfrm>
            <a:off x="533400" y="304800"/>
            <a:ext cx="807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4.2.2  </a:t>
            </a:r>
            <a:r>
              <a:rPr kumimoji="1" lang="zh-CN" altLang="en-US" sz="2800">
                <a:solidFill>
                  <a:srgbClr val="000000"/>
                </a:solidFill>
                <a:latin typeface="Times New Roman" pitchFamily="18" charset="0"/>
                <a:ea typeface="楷体_GB2312" pitchFamily="49" charset="-122"/>
              </a:rPr>
              <a:t>控制阀类型</a:t>
            </a:r>
            <a:r>
              <a:rPr kumimoji="1" lang="zh-CN" altLang="en-US" sz="2800" b="0">
                <a:solidFill>
                  <a:srgbClr val="000000"/>
                </a:solidFill>
                <a:latin typeface="Times New Roman" pitchFamily="18" charset="0"/>
                <a:ea typeface="楷体_GB2312" pitchFamily="49" charset="-122"/>
              </a:rPr>
              <a:t>  </a:t>
            </a:r>
          </a:p>
        </p:txBody>
      </p:sp>
      <p:sp>
        <p:nvSpPr>
          <p:cNvPr id="748547" name="Text Box 3"/>
          <p:cNvSpPr txBox="1">
            <a:spLocks noChangeArrowheads="1"/>
          </p:cNvSpPr>
          <p:nvPr/>
        </p:nvSpPr>
        <p:spPr bwMode="auto">
          <a:xfrm>
            <a:off x="533400" y="990600"/>
            <a:ext cx="41100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直通单座阀、直通双座阀</a:t>
            </a:r>
          </a:p>
        </p:txBody>
      </p:sp>
      <p:graphicFrame>
        <p:nvGraphicFramePr>
          <p:cNvPr id="748548" name="Object 4"/>
          <p:cNvGraphicFramePr>
            <a:graphicFrameLocks noChangeAspect="1"/>
          </p:cNvGraphicFramePr>
          <p:nvPr/>
        </p:nvGraphicFramePr>
        <p:xfrm>
          <a:off x="395288" y="1412875"/>
          <a:ext cx="3857625" cy="2106613"/>
        </p:xfrm>
        <a:graphic>
          <a:graphicData uri="http://schemas.openxmlformats.org/presentationml/2006/ole">
            <mc:AlternateContent xmlns:mc="http://schemas.openxmlformats.org/markup-compatibility/2006">
              <mc:Choice xmlns:v="urn:schemas-microsoft-com:vml" Requires="v">
                <p:oleObj spid="_x0000_s2116" name="图像文档" r:id="rId3" imgW="4238640" imgH="2314440" progId="Imaging.Document">
                  <p:embed/>
                </p:oleObj>
              </mc:Choice>
              <mc:Fallback>
                <p:oleObj name="图像文档" r:id="rId3" imgW="4238640" imgH="2314440" progId="Imaging.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12875"/>
                        <a:ext cx="3857625" cy="210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8549" name="Object 5"/>
          <p:cNvGraphicFramePr>
            <a:graphicFrameLocks noChangeAspect="1"/>
          </p:cNvGraphicFramePr>
          <p:nvPr/>
        </p:nvGraphicFramePr>
        <p:xfrm>
          <a:off x="5076825" y="908050"/>
          <a:ext cx="3581400" cy="2281238"/>
        </p:xfrm>
        <a:graphic>
          <a:graphicData uri="http://schemas.openxmlformats.org/presentationml/2006/ole">
            <mc:AlternateContent xmlns:mc="http://schemas.openxmlformats.org/markup-compatibility/2006">
              <mc:Choice xmlns:v="urn:schemas-microsoft-com:vml" Requires="v">
                <p:oleObj spid="_x0000_s2117" name="图像文档" r:id="rId5" imgW="6772320" imgH="4314960" progId="Imaging.Document">
                  <p:embed/>
                </p:oleObj>
              </mc:Choice>
              <mc:Fallback>
                <p:oleObj name="图像文档" r:id="rId5" imgW="6772320" imgH="4314960" progId="Imaging.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908050"/>
                        <a:ext cx="3581400" cy="228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8550" name="Text Box 6"/>
          <p:cNvSpPr txBox="1">
            <a:spLocks noChangeArrowheads="1"/>
          </p:cNvSpPr>
          <p:nvPr/>
        </p:nvSpPr>
        <p:spPr bwMode="auto">
          <a:xfrm>
            <a:off x="395288" y="3429000"/>
            <a:ext cx="80772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b="0">
                <a:solidFill>
                  <a:srgbClr val="000000"/>
                </a:solidFill>
                <a:latin typeface="Times New Roman" pitchFamily="18" charset="0"/>
                <a:ea typeface="楷体_GB2312" pitchFamily="49" charset="-122"/>
              </a:rPr>
              <a:t>         </a:t>
            </a:r>
            <a:r>
              <a:rPr kumimoji="1" lang="zh-CN" altLang="en-US" sz="2800">
                <a:solidFill>
                  <a:srgbClr val="000000"/>
                </a:solidFill>
                <a:latin typeface="Times New Roman" pitchFamily="18" charset="0"/>
                <a:ea typeface="楷体_GB2312" pitchFamily="49" charset="-122"/>
              </a:rPr>
              <a:t>直通单座阀                              直通双座阀</a:t>
            </a:r>
          </a:p>
          <a:p>
            <a:pPr eaLnBrk="1" hangingPunct="1">
              <a:spcBef>
                <a:spcPct val="50000"/>
              </a:spcBef>
            </a:pPr>
            <a:r>
              <a:rPr kumimoji="1" lang="zh-CN" altLang="en-US" sz="2800">
                <a:solidFill>
                  <a:srgbClr val="000000"/>
                </a:solidFill>
                <a:latin typeface="Times New Roman" pitchFamily="18" charset="0"/>
                <a:ea typeface="楷体_GB2312" pitchFamily="49" charset="-122"/>
              </a:rPr>
              <a:t>                                               </a:t>
            </a:r>
            <a:endParaRPr kumimoji="1" lang="en-US" altLang="zh-CN" sz="2000">
              <a:solidFill>
                <a:srgbClr val="000000"/>
              </a:solidFill>
              <a:latin typeface="Times New Roman" pitchFamily="18" charset="0"/>
              <a:ea typeface="楷体_GB2312" pitchFamily="49" charset="-122"/>
            </a:endParaRPr>
          </a:p>
        </p:txBody>
      </p:sp>
      <p:graphicFrame>
        <p:nvGraphicFramePr>
          <p:cNvPr id="2052" name="Object 7"/>
          <p:cNvGraphicFramePr>
            <a:graphicFrameLocks noChangeAspect="1"/>
          </p:cNvGraphicFramePr>
          <p:nvPr/>
        </p:nvGraphicFramePr>
        <p:xfrm>
          <a:off x="1763713" y="4221163"/>
          <a:ext cx="5040312" cy="2205037"/>
        </p:xfrm>
        <a:graphic>
          <a:graphicData uri="http://schemas.openxmlformats.org/presentationml/2006/ole">
            <mc:AlternateContent xmlns:mc="http://schemas.openxmlformats.org/markup-compatibility/2006">
              <mc:Choice xmlns:v="urn:schemas-microsoft-com:vml" Requires="v">
                <p:oleObj spid="_x0000_s2118" name="Visio" r:id="rId7" imgW="3358896" imgH="1686560" progId="Visio.Drawing.11">
                  <p:embed/>
                </p:oleObj>
              </mc:Choice>
              <mc:Fallback>
                <p:oleObj name="Visio" r:id="rId7" imgW="3358896" imgH="168656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4221163"/>
                        <a:ext cx="5040312" cy="220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6" name="Text Box 8"/>
          <p:cNvSpPr txBox="1">
            <a:spLocks noChangeArrowheads="1"/>
          </p:cNvSpPr>
          <p:nvPr/>
        </p:nvSpPr>
        <p:spPr bwMode="auto">
          <a:xfrm>
            <a:off x="3132138" y="6165850"/>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400" b="0">
                <a:latin typeface="Garamond" pitchFamily="18" charset="0"/>
                <a:ea typeface="楷体_GB2312" pitchFamily="49" charset="-122"/>
              </a:rPr>
              <a:t>流体对阀芯的作用力</a:t>
            </a:r>
          </a:p>
        </p:txBody>
      </p:sp>
    </p:spTree>
    <p:extLst>
      <p:ext uri="{BB962C8B-B14F-4D97-AF65-F5344CB8AC3E}">
        <p14:creationId xmlns:p14="http://schemas.microsoft.com/office/powerpoint/2010/main" val="2654658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8547"/>
                                        </p:tgtEl>
                                        <p:attrNameLst>
                                          <p:attrName>style.visibility</p:attrName>
                                        </p:attrNameLst>
                                      </p:cBhvr>
                                      <p:to>
                                        <p:strVal val="visible"/>
                                      </p:to>
                                    </p:set>
                                    <p:anim calcmode="lin" valueType="num">
                                      <p:cBhvr additive="base">
                                        <p:cTn id="7" dur="500" fill="hold"/>
                                        <p:tgtEl>
                                          <p:spTgt spid="748547"/>
                                        </p:tgtEl>
                                        <p:attrNameLst>
                                          <p:attrName>ppt_x</p:attrName>
                                        </p:attrNameLst>
                                      </p:cBhvr>
                                      <p:tavLst>
                                        <p:tav tm="0">
                                          <p:val>
                                            <p:strVal val="0-#ppt_w/2"/>
                                          </p:val>
                                        </p:tav>
                                        <p:tav tm="100000">
                                          <p:val>
                                            <p:strVal val="#ppt_x"/>
                                          </p:val>
                                        </p:tav>
                                      </p:tavLst>
                                    </p:anim>
                                    <p:anim calcmode="lin" valueType="num">
                                      <p:cBhvr additive="base">
                                        <p:cTn id="8" dur="500" fill="hold"/>
                                        <p:tgtEl>
                                          <p:spTgt spid="7485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48548"/>
                                        </p:tgtEl>
                                        <p:attrNameLst>
                                          <p:attrName>style.visibility</p:attrName>
                                        </p:attrNameLst>
                                      </p:cBhvr>
                                      <p:to>
                                        <p:strVal val="visible"/>
                                      </p:to>
                                    </p:set>
                                    <p:anim calcmode="lin" valueType="num">
                                      <p:cBhvr additive="base">
                                        <p:cTn id="13" dur="500" fill="hold"/>
                                        <p:tgtEl>
                                          <p:spTgt spid="748548"/>
                                        </p:tgtEl>
                                        <p:attrNameLst>
                                          <p:attrName>ppt_x</p:attrName>
                                        </p:attrNameLst>
                                      </p:cBhvr>
                                      <p:tavLst>
                                        <p:tav tm="0">
                                          <p:val>
                                            <p:strVal val="0-#ppt_w/2"/>
                                          </p:val>
                                        </p:tav>
                                        <p:tav tm="100000">
                                          <p:val>
                                            <p:strVal val="#ppt_x"/>
                                          </p:val>
                                        </p:tav>
                                      </p:tavLst>
                                    </p:anim>
                                    <p:anim calcmode="lin" valueType="num">
                                      <p:cBhvr additive="base">
                                        <p:cTn id="14" dur="500" fill="hold"/>
                                        <p:tgtEl>
                                          <p:spTgt spid="74854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48549"/>
                                        </p:tgtEl>
                                        <p:attrNameLst>
                                          <p:attrName>style.visibility</p:attrName>
                                        </p:attrNameLst>
                                      </p:cBhvr>
                                      <p:to>
                                        <p:strVal val="visible"/>
                                      </p:to>
                                    </p:set>
                                    <p:anim calcmode="lin" valueType="num">
                                      <p:cBhvr additive="base">
                                        <p:cTn id="19" dur="500" fill="hold"/>
                                        <p:tgtEl>
                                          <p:spTgt spid="748549"/>
                                        </p:tgtEl>
                                        <p:attrNameLst>
                                          <p:attrName>ppt_x</p:attrName>
                                        </p:attrNameLst>
                                      </p:cBhvr>
                                      <p:tavLst>
                                        <p:tav tm="0">
                                          <p:val>
                                            <p:strVal val="0-#ppt_w/2"/>
                                          </p:val>
                                        </p:tav>
                                        <p:tav tm="100000">
                                          <p:val>
                                            <p:strVal val="#ppt_x"/>
                                          </p:val>
                                        </p:tav>
                                      </p:tavLst>
                                    </p:anim>
                                    <p:anim calcmode="lin" valueType="num">
                                      <p:cBhvr additive="base">
                                        <p:cTn id="20" dur="500" fill="hold"/>
                                        <p:tgtEl>
                                          <p:spTgt spid="74854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48550"/>
                                        </p:tgtEl>
                                        <p:attrNameLst>
                                          <p:attrName>style.visibility</p:attrName>
                                        </p:attrNameLst>
                                      </p:cBhvr>
                                      <p:to>
                                        <p:strVal val="visible"/>
                                      </p:to>
                                    </p:set>
                                    <p:anim calcmode="lin" valueType="num">
                                      <p:cBhvr additive="base">
                                        <p:cTn id="25" dur="500" fill="hold"/>
                                        <p:tgtEl>
                                          <p:spTgt spid="748550"/>
                                        </p:tgtEl>
                                        <p:attrNameLst>
                                          <p:attrName>ppt_x</p:attrName>
                                        </p:attrNameLst>
                                      </p:cBhvr>
                                      <p:tavLst>
                                        <p:tav tm="0">
                                          <p:val>
                                            <p:strVal val="0-#ppt_w/2"/>
                                          </p:val>
                                        </p:tav>
                                        <p:tav tm="100000">
                                          <p:val>
                                            <p:strVal val="#ppt_x"/>
                                          </p:val>
                                        </p:tav>
                                      </p:tavLst>
                                    </p:anim>
                                    <p:anim calcmode="lin" valueType="num">
                                      <p:cBhvr additive="base">
                                        <p:cTn id="26" dur="500" fill="hold"/>
                                        <p:tgtEl>
                                          <p:spTgt spid="7485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7" grpId="0" autoUpdateAnimBg="0"/>
      <p:bldP spid="74855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Text Box 2"/>
          <p:cNvSpPr txBox="1">
            <a:spLocks noChangeArrowheads="1"/>
          </p:cNvSpPr>
          <p:nvPr/>
        </p:nvSpPr>
        <p:spPr bwMode="auto">
          <a:xfrm>
            <a:off x="323850" y="3429000"/>
            <a:ext cx="835977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结构特点：</a:t>
            </a:r>
            <a:r>
              <a:rPr kumimoji="1" lang="zh-CN" altLang="en-US" sz="2800" b="0">
                <a:solidFill>
                  <a:srgbClr val="000000"/>
                </a:solidFill>
                <a:latin typeface="Times New Roman" pitchFamily="18" charset="0"/>
                <a:ea typeface="楷体_GB2312" pitchFamily="49" charset="-122"/>
              </a:rPr>
              <a:t>  </a:t>
            </a:r>
            <a:r>
              <a:rPr kumimoji="1" lang="zh-CN" altLang="en-US" sz="2800">
                <a:solidFill>
                  <a:srgbClr val="000000"/>
                </a:solidFill>
                <a:latin typeface="Times New Roman" pitchFamily="18" charset="0"/>
                <a:ea typeface="楷体_GB2312" pitchFamily="49" charset="-122"/>
              </a:rPr>
              <a:t>只有一个阀芯                 有两个阀芯</a:t>
            </a:r>
          </a:p>
          <a:p>
            <a:pPr eaLnBrk="1" hangingPunct="1">
              <a:spcBef>
                <a:spcPct val="50000"/>
              </a:spcBef>
            </a:pPr>
            <a:r>
              <a:rPr kumimoji="1" lang="zh-CN" altLang="en-US" sz="2800">
                <a:solidFill>
                  <a:srgbClr val="000000"/>
                </a:solidFill>
                <a:latin typeface="Times New Roman" pitchFamily="18" charset="0"/>
                <a:ea typeface="楷体_GB2312" pitchFamily="49" charset="-122"/>
              </a:rPr>
              <a:t>优点：</a:t>
            </a:r>
            <a:r>
              <a:rPr kumimoji="1" lang="zh-CN" altLang="en-US" sz="2800" b="0">
                <a:solidFill>
                  <a:srgbClr val="000000"/>
                </a:solidFill>
                <a:latin typeface="Times New Roman" pitchFamily="18" charset="0"/>
                <a:ea typeface="楷体_GB2312" pitchFamily="49" charset="-122"/>
              </a:rPr>
              <a:t>            </a:t>
            </a:r>
            <a:r>
              <a:rPr kumimoji="1" lang="zh-CN" altLang="en-US" sz="2800">
                <a:solidFill>
                  <a:srgbClr val="000000"/>
                </a:solidFill>
                <a:latin typeface="Times New Roman" pitchFamily="18" charset="0"/>
                <a:ea typeface="楷体_GB2312" pitchFamily="49" charset="-122"/>
              </a:rPr>
              <a:t>泄漏量小                    不平衡推力较小</a:t>
            </a:r>
          </a:p>
          <a:p>
            <a:pPr eaLnBrk="1" hangingPunct="1">
              <a:spcBef>
                <a:spcPct val="50000"/>
              </a:spcBef>
            </a:pPr>
            <a:r>
              <a:rPr kumimoji="1" lang="zh-CN" altLang="en-US" sz="2800">
                <a:solidFill>
                  <a:srgbClr val="000000"/>
                </a:solidFill>
                <a:latin typeface="Times New Roman" pitchFamily="18" charset="0"/>
                <a:ea typeface="楷体_GB2312" pitchFamily="49" charset="-122"/>
              </a:rPr>
              <a:t>缺点：阀芯受到的不平衡推力大          泄漏量大</a:t>
            </a:r>
            <a:r>
              <a:rPr kumimoji="1" lang="zh-CN" altLang="en-US" sz="2800" b="0">
                <a:solidFill>
                  <a:srgbClr val="000000"/>
                </a:solidFill>
                <a:latin typeface="Times New Roman" pitchFamily="18" charset="0"/>
                <a:ea typeface="楷体_GB2312" pitchFamily="49" charset="-122"/>
              </a:rPr>
              <a:t> </a:t>
            </a:r>
          </a:p>
          <a:p>
            <a:pPr eaLnBrk="1" hangingPunct="1">
              <a:spcBef>
                <a:spcPct val="50000"/>
              </a:spcBef>
            </a:pPr>
            <a:r>
              <a:rPr kumimoji="1" lang="zh-CN" altLang="en-US" sz="2800">
                <a:solidFill>
                  <a:srgbClr val="000000"/>
                </a:solidFill>
                <a:latin typeface="Times New Roman" pitchFamily="18" charset="0"/>
                <a:ea typeface="楷体_GB2312" pitchFamily="49" charset="-122"/>
              </a:rPr>
              <a:t>适用：压差较小、泄漏量                压差较大、对泄</a:t>
            </a:r>
          </a:p>
          <a:p>
            <a:pPr eaLnBrk="1" hangingPunct="1">
              <a:spcBef>
                <a:spcPct val="50000"/>
              </a:spcBef>
            </a:pPr>
            <a:r>
              <a:rPr kumimoji="1" lang="zh-CN" altLang="en-US" sz="2800">
                <a:solidFill>
                  <a:srgbClr val="000000"/>
                </a:solidFill>
                <a:latin typeface="Times New Roman" pitchFamily="18" charset="0"/>
                <a:ea typeface="楷体_GB2312" pitchFamily="49" charset="-122"/>
              </a:rPr>
              <a:t>                   较小的场合             漏量要求不高的场合</a:t>
            </a:r>
          </a:p>
        </p:txBody>
      </p:sp>
      <p:sp>
        <p:nvSpPr>
          <p:cNvPr id="749571" name="Text Box 3"/>
          <p:cNvSpPr txBox="1">
            <a:spLocks noChangeArrowheads="1"/>
          </p:cNvSpPr>
          <p:nvPr/>
        </p:nvSpPr>
        <p:spPr bwMode="auto">
          <a:xfrm>
            <a:off x="395288" y="2781300"/>
            <a:ext cx="807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b="0">
                <a:solidFill>
                  <a:srgbClr val="000000"/>
                </a:solidFill>
                <a:latin typeface="Times New Roman" pitchFamily="18" charset="0"/>
                <a:ea typeface="楷体_GB2312" pitchFamily="49" charset="-122"/>
              </a:rPr>
              <a:t>                      </a:t>
            </a:r>
            <a:r>
              <a:rPr kumimoji="1" lang="zh-CN" altLang="en-US" sz="2800">
                <a:solidFill>
                  <a:srgbClr val="000000"/>
                </a:solidFill>
                <a:latin typeface="Times New Roman" pitchFamily="18" charset="0"/>
                <a:ea typeface="楷体_GB2312" pitchFamily="49" charset="-122"/>
              </a:rPr>
              <a:t>直通单座阀                    直通双座阀</a:t>
            </a:r>
          </a:p>
        </p:txBody>
      </p:sp>
      <p:graphicFrame>
        <p:nvGraphicFramePr>
          <p:cNvPr id="749572" name="Object 4"/>
          <p:cNvGraphicFramePr>
            <a:graphicFrameLocks noChangeAspect="1"/>
          </p:cNvGraphicFramePr>
          <p:nvPr/>
        </p:nvGraphicFramePr>
        <p:xfrm>
          <a:off x="468313" y="476250"/>
          <a:ext cx="3857625" cy="2106613"/>
        </p:xfrm>
        <a:graphic>
          <a:graphicData uri="http://schemas.openxmlformats.org/presentationml/2006/ole">
            <mc:AlternateContent xmlns:mc="http://schemas.openxmlformats.org/markup-compatibility/2006">
              <mc:Choice xmlns:v="urn:schemas-microsoft-com:vml" Requires="v">
                <p:oleObj spid="_x0000_s3118" name="图像文档" r:id="rId3" imgW="4238640" imgH="2314440" progId="Imaging.Document">
                  <p:embed/>
                </p:oleObj>
              </mc:Choice>
              <mc:Fallback>
                <p:oleObj name="图像文档" r:id="rId3" imgW="4238640" imgH="2314440" progId="Imaging.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476250"/>
                        <a:ext cx="3857625" cy="210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9573" name="Object 5"/>
          <p:cNvGraphicFramePr>
            <a:graphicFrameLocks noChangeAspect="1"/>
          </p:cNvGraphicFramePr>
          <p:nvPr/>
        </p:nvGraphicFramePr>
        <p:xfrm>
          <a:off x="5003800" y="476250"/>
          <a:ext cx="3581400" cy="2281238"/>
        </p:xfrm>
        <a:graphic>
          <a:graphicData uri="http://schemas.openxmlformats.org/presentationml/2006/ole">
            <mc:AlternateContent xmlns:mc="http://schemas.openxmlformats.org/markup-compatibility/2006">
              <mc:Choice xmlns:v="urn:schemas-microsoft-com:vml" Requires="v">
                <p:oleObj spid="_x0000_s3119" name="图像文档" r:id="rId5" imgW="6772320" imgH="4314960" progId="Imaging.Document">
                  <p:embed/>
                </p:oleObj>
              </mc:Choice>
              <mc:Fallback>
                <p:oleObj name="图像文档" r:id="rId5" imgW="6772320" imgH="4314960" progId="Imaging.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476250"/>
                        <a:ext cx="3581400" cy="228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9" name="直接连接符 8"/>
          <p:cNvCxnSpPr/>
          <p:nvPr/>
        </p:nvCxnSpPr>
        <p:spPr bwMode="auto">
          <a:xfrm>
            <a:off x="6659563" y="1916113"/>
            <a:ext cx="0" cy="144462"/>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43067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9571"/>
                                        </p:tgtEl>
                                        <p:attrNameLst>
                                          <p:attrName>style.visibility</p:attrName>
                                        </p:attrNameLst>
                                      </p:cBhvr>
                                      <p:to>
                                        <p:strVal val="visible"/>
                                      </p:to>
                                    </p:set>
                                    <p:anim calcmode="lin" valueType="num">
                                      <p:cBhvr additive="base">
                                        <p:cTn id="7" dur="500" fill="hold"/>
                                        <p:tgtEl>
                                          <p:spTgt spid="749571"/>
                                        </p:tgtEl>
                                        <p:attrNameLst>
                                          <p:attrName>ppt_x</p:attrName>
                                        </p:attrNameLst>
                                      </p:cBhvr>
                                      <p:tavLst>
                                        <p:tav tm="0">
                                          <p:val>
                                            <p:strVal val="0-#ppt_w/2"/>
                                          </p:val>
                                        </p:tav>
                                        <p:tav tm="100000">
                                          <p:val>
                                            <p:strVal val="#ppt_x"/>
                                          </p:val>
                                        </p:tav>
                                      </p:tavLst>
                                    </p:anim>
                                    <p:anim calcmode="lin" valueType="num">
                                      <p:cBhvr additive="base">
                                        <p:cTn id="8" dur="500" fill="hold"/>
                                        <p:tgtEl>
                                          <p:spTgt spid="7495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49572"/>
                                        </p:tgtEl>
                                        <p:attrNameLst>
                                          <p:attrName>style.visibility</p:attrName>
                                        </p:attrNameLst>
                                      </p:cBhvr>
                                      <p:to>
                                        <p:strVal val="visible"/>
                                      </p:to>
                                    </p:set>
                                    <p:anim calcmode="lin" valueType="num">
                                      <p:cBhvr additive="base">
                                        <p:cTn id="13" dur="500" fill="hold"/>
                                        <p:tgtEl>
                                          <p:spTgt spid="749572"/>
                                        </p:tgtEl>
                                        <p:attrNameLst>
                                          <p:attrName>ppt_x</p:attrName>
                                        </p:attrNameLst>
                                      </p:cBhvr>
                                      <p:tavLst>
                                        <p:tav tm="0">
                                          <p:val>
                                            <p:strVal val="0-#ppt_w/2"/>
                                          </p:val>
                                        </p:tav>
                                        <p:tav tm="100000">
                                          <p:val>
                                            <p:strVal val="#ppt_x"/>
                                          </p:val>
                                        </p:tav>
                                      </p:tavLst>
                                    </p:anim>
                                    <p:anim calcmode="lin" valueType="num">
                                      <p:cBhvr additive="base">
                                        <p:cTn id="14" dur="500" fill="hold"/>
                                        <p:tgtEl>
                                          <p:spTgt spid="74957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49573"/>
                                        </p:tgtEl>
                                        <p:attrNameLst>
                                          <p:attrName>style.visibility</p:attrName>
                                        </p:attrNameLst>
                                      </p:cBhvr>
                                      <p:to>
                                        <p:strVal val="visible"/>
                                      </p:to>
                                    </p:set>
                                    <p:anim calcmode="lin" valueType="num">
                                      <p:cBhvr additive="base">
                                        <p:cTn id="19" dur="500" fill="hold"/>
                                        <p:tgtEl>
                                          <p:spTgt spid="749573"/>
                                        </p:tgtEl>
                                        <p:attrNameLst>
                                          <p:attrName>ppt_x</p:attrName>
                                        </p:attrNameLst>
                                      </p:cBhvr>
                                      <p:tavLst>
                                        <p:tav tm="0">
                                          <p:val>
                                            <p:strVal val="0-#ppt_w/2"/>
                                          </p:val>
                                        </p:tav>
                                        <p:tav tm="100000">
                                          <p:val>
                                            <p:strVal val="#ppt_x"/>
                                          </p:val>
                                        </p:tav>
                                      </p:tavLst>
                                    </p:anim>
                                    <p:anim calcmode="lin" valueType="num">
                                      <p:cBhvr additive="base">
                                        <p:cTn id="20" dur="500" fill="hold"/>
                                        <p:tgtEl>
                                          <p:spTgt spid="74957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49570"/>
                                        </p:tgtEl>
                                        <p:attrNameLst>
                                          <p:attrName>style.visibility</p:attrName>
                                        </p:attrNameLst>
                                      </p:cBhvr>
                                      <p:to>
                                        <p:strVal val="visible"/>
                                      </p:to>
                                    </p:set>
                                    <p:anim calcmode="lin" valueType="num">
                                      <p:cBhvr additive="base">
                                        <p:cTn id="25" dur="500" fill="hold"/>
                                        <p:tgtEl>
                                          <p:spTgt spid="749570"/>
                                        </p:tgtEl>
                                        <p:attrNameLst>
                                          <p:attrName>ppt_x</p:attrName>
                                        </p:attrNameLst>
                                      </p:cBhvr>
                                      <p:tavLst>
                                        <p:tav tm="0">
                                          <p:val>
                                            <p:strVal val="#ppt_x"/>
                                          </p:val>
                                        </p:tav>
                                        <p:tav tm="100000">
                                          <p:val>
                                            <p:strVal val="#ppt_x"/>
                                          </p:val>
                                        </p:tav>
                                      </p:tavLst>
                                    </p:anim>
                                    <p:anim calcmode="lin" valueType="num">
                                      <p:cBhvr additive="base">
                                        <p:cTn id="26" dur="500" fill="hold"/>
                                        <p:tgtEl>
                                          <p:spTgt spid="7495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0" grpId="0" autoUpdateAnimBg="0"/>
      <p:bldP spid="74957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ext Box 2"/>
          <p:cNvSpPr txBox="1">
            <a:spLocks noChangeArrowheads="1"/>
          </p:cNvSpPr>
          <p:nvPr/>
        </p:nvSpPr>
        <p:spPr bwMode="auto">
          <a:xfrm>
            <a:off x="323850" y="260350"/>
            <a:ext cx="5707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3200">
                <a:solidFill>
                  <a:srgbClr val="000000"/>
                </a:solidFill>
                <a:latin typeface="Times New Roman" pitchFamily="18" charset="0"/>
                <a:ea typeface="楷体_GB2312" pitchFamily="49" charset="-122"/>
              </a:rPr>
              <a:t>气动控制阀的气开、气关特性</a:t>
            </a:r>
          </a:p>
        </p:txBody>
      </p:sp>
      <p:sp>
        <p:nvSpPr>
          <p:cNvPr id="776195" name="Text Box 3"/>
          <p:cNvSpPr txBox="1">
            <a:spLocks noChangeArrowheads="1"/>
          </p:cNvSpPr>
          <p:nvPr/>
        </p:nvSpPr>
        <p:spPr bwMode="auto">
          <a:xfrm>
            <a:off x="1116013" y="1341438"/>
            <a:ext cx="7848600"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气关阀：供气量越大，阀门开度越小，而在失气时则全开，称</a:t>
            </a:r>
            <a:r>
              <a:rPr kumimoji="1" lang="en-US" altLang="zh-CN" sz="2400">
                <a:solidFill>
                  <a:srgbClr val="000000"/>
                </a:solidFill>
                <a:latin typeface="Times New Roman" pitchFamily="18" charset="0"/>
                <a:ea typeface="楷体_GB2312" pitchFamily="49" charset="-122"/>
              </a:rPr>
              <a:t>FO</a:t>
            </a:r>
            <a:r>
              <a:rPr kumimoji="1" lang="zh-CN" altLang="en-US" sz="2400">
                <a:solidFill>
                  <a:srgbClr val="000000"/>
                </a:solidFill>
                <a:latin typeface="Times New Roman" pitchFamily="18" charset="0"/>
                <a:ea typeface="楷体_GB2312" pitchFamily="49" charset="-122"/>
              </a:rPr>
              <a:t>型。</a:t>
            </a:r>
          </a:p>
          <a:p>
            <a:pPr eaLnBrk="1" hangingPunct="1">
              <a:spcBef>
                <a:spcPct val="50000"/>
              </a:spcBef>
            </a:pPr>
            <a:r>
              <a:rPr kumimoji="1" lang="zh-CN" altLang="en-US" sz="2400">
                <a:solidFill>
                  <a:srgbClr val="000000"/>
                </a:solidFill>
                <a:latin typeface="Times New Roman" pitchFamily="18" charset="0"/>
                <a:ea typeface="楷体_GB2312" pitchFamily="49" charset="-122"/>
              </a:rPr>
              <a:t>气开阀：供气量越大，阀门开度越大，而在失气时则全关，称</a:t>
            </a:r>
            <a:r>
              <a:rPr kumimoji="1" lang="en-US" altLang="zh-CN" sz="2400">
                <a:solidFill>
                  <a:srgbClr val="000000"/>
                </a:solidFill>
                <a:latin typeface="Times New Roman" pitchFamily="18" charset="0"/>
                <a:ea typeface="楷体_GB2312" pitchFamily="49" charset="-122"/>
              </a:rPr>
              <a:t>FC</a:t>
            </a:r>
            <a:r>
              <a:rPr kumimoji="1" lang="zh-CN" altLang="en-US" sz="2400">
                <a:solidFill>
                  <a:srgbClr val="000000"/>
                </a:solidFill>
                <a:latin typeface="Times New Roman" pitchFamily="18" charset="0"/>
                <a:ea typeface="楷体_GB2312" pitchFamily="49" charset="-122"/>
              </a:rPr>
              <a:t>型；</a:t>
            </a:r>
          </a:p>
        </p:txBody>
      </p:sp>
      <p:graphicFrame>
        <p:nvGraphicFramePr>
          <p:cNvPr id="776196" name="Object 4"/>
          <p:cNvGraphicFramePr>
            <a:graphicFrameLocks noChangeAspect="1"/>
          </p:cNvGraphicFramePr>
          <p:nvPr/>
        </p:nvGraphicFramePr>
        <p:xfrm>
          <a:off x="971550" y="3500438"/>
          <a:ext cx="7200900" cy="2971800"/>
        </p:xfrm>
        <a:graphic>
          <a:graphicData uri="http://schemas.openxmlformats.org/presentationml/2006/ole">
            <mc:AlternateContent xmlns:mc="http://schemas.openxmlformats.org/markup-compatibility/2006">
              <mc:Choice xmlns:v="urn:schemas-microsoft-com:vml" Requires="v">
                <p:oleObj spid="_x0000_s4120" name="图片" r:id="rId3" imgW="4800600" imgH="1981080" progId="Word.Picture.8">
                  <p:embed/>
                </p:oleObj>
              </mc:Choice>
              <mc:Fallback>
                <p:oleObj name="图片" r:id="rId3" imgW="4800600" imgH="198108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500438"/>
                        <a:ext cx="7200900" cy="2971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12017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76194"/>
                                        </p:tgtEl>
                                        <p:attrNameLst>
                                          <p:attrName>style.visibility</p:attrName>
                                        </p:attrNameLst>
                                      </p:cBhvr>
                                      <p:to>
                                        <p:strVal val="visible"/>
                                      </p:to>
                                    </p:set>
                                    <p:anim calcmode="lin" valueType="num">
                                      <p:cBhvr additive="base">
                                        <p:cTn id="7" dur="500" fill="hold"/>
                                        <p:tgtEl>
                                          <p:spTgt spid="776194"/>
                                        </p:tgtEl>
                                        <p:attrNameLst>
                                          <p:attrName>ppt_x</p:attrName>
                                        </p:attrNameLst>
                                      </p:cBhvr>
                                      <p:tavLst>
                                        <p:tav tm="0">
                                          <p:val>
                                            <p:strVal val="#ppt_x"/>
                                          </p:val>
                                        </p:tav>
                                        <p:tav tm="100000">
                                          <p:val>
                                            <p:strVal val="#ppt_x"/>
                                          </p:val>
                                        </p:tav>
                                      </p:tavLst>
                                    </p:anim>
                                    <p:anim calcmode="lin" valueType="num">
                                      <p:cBhvr additive="base">
                                        <p:cTn id="8" dur="500" fill="hold"/>
                                        <p:tgtEl>
                                          <p:spTgt spid="77619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76195"/>
                                        </p:tgtEl>
                                        <p:attrNameLst>
                                          <p:attrName>style.visibility</p:attrName>
                                        </p:attrNameLst>
                                      </p:cBhvr>
                                      <p:to>
                                        <p:strVal val="visible"/>
                                      </p:to>
                                    </p:set>
                                    <p:anim calcmode="lin" valueType="num">
                                      <p:cBhvr additive="base">
                                        <p:cTn id="13" dur="500" fill="hold"/>
                                        <p:tgtEl>
                                          <p:spTgt spid="776195"/>
                                        </p:tgtEl>
                                        <p:attrNameLst>
                                          <p:attrName>ppt_x</p:attrName>
                                        </p:attrNameLst>
                                      </p:cBhvr>
                                      <p:tavLst>
                                        <p:tav tm="0">
                                          <p:val>
                                            <p:strVal val="1+#ppt_w/2"/>
                                          </p:val>
                                        </p:tav>
                                        <p:tav tm="100000">
                                          <p:val>
                                            <p:strVal val="#ppt_x"/>
                                          </p:val>
                                        </p:tav>
                                      </p:tavLst>
                                    </p:anim>
                                    <p:anim calcmode="lin" valueType="num">
                                      <p:cBhvr additive="base">
                                        <p:cTn id="14" dur="500" fill="hold"/>
                                        <p:tgtEl>
                                          <p:spTgt spid="77619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76196"/>
                                        </p:tgtEl>
                                        <p:attrNameLst>
                                          <p:attrName>style.visibility</p:attrName>
                                        </p:attrNameLst>
                                      </p:cBhvr>
                                      <p:to>
                                        <p:strVal val="visible"/>
                                      </p:to>
                                    </p:set>
                                    <p:anim calcmode="lin" valueType="num">
                                      <p:cBhvr additive="base">
                                        <p:cTn id="19" dur="500" fill="hold"/>
                                        <p:tgtEl>
                                          <p:spTgt spid="776196"/>
                                        </p:tgtEl>
                                        <p:attrNameLst>
                                          <p:attrName>ppt_x</p:attrName>
                                        </p:attrNameLst>
                                      </p:cBhvr>
                                      <p:tavLst>
                                        <p:tav tm="0">
                                          <p:val>
                                            <p:strVal val="#ppt_x"/>
                                          </p:val>
                                        </p:tav>
                                        <p:tav tm="100000">
                                          <p:val>
                                            <p:strVal val="#ppt_x"/>
                                          </p:val>
                                        </p:tav>
                                      </p:tavLst>
                                    </p:anim>
                                    <p:anim calcmode="lin" valueType="num">
                                      <p:cBhvr additive="base">
                                        <p:cTn id="20" dur="500" fill="hold"/>
                                        <p:tgtEl>
                                          <p:spTgt spid="776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194" grpId="0" autoUpdateAnimBg="0"/>
      <p:bldP spid="776195"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Text Box 2"/>
          <p:cNvSpPr txBox="1">
            <a:spLocks noChangeArrowheads="1"/>
          </p:cNvSpPr>
          <p:nvPr/>
        </p:nvSpPr>
        <p:spPr bwMode="auto">
          <a:xfrm>
            <a:off x="304800" y="3048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控制阀气开、气关的选择</a:t>
            </a:r>
          </a:p>
        </p:txBody>
      </p:sp>
      <p:sp>
        <p:nvSpPr>
          <p:cNvPr id="777219" name="Rectangle 3"/>
          <p:cNvSpPr>
            <a:spLocks noChangeArrowheads="1"/>
          </p:cNvSpPr>
          <p:nvPr/>
        </p:nvSpPr>
        <p:spPr bwMode="auto">
          <a:xfrm>
            <a:off x="323850" y="981075"/>
            <a:ext cx="46275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3200">
                <a:solidFill>
                  <a:srgbClr val="000000"/>
                </a:solidFill>
                <a:latin typeface="Times New Roman" pitchFamily="18" charset="0"/>
                <a:ea typeface="楷体_GB2312" pitchFamily="49" charset="-122"/>
              </a:rPr>
              <a:t>原则：安全原则</a:t>
            </a:r>
            <a:endParaRPr kumimoji="1" lang="zh-CN" altLang="en-US" sz="3200" b="0">
              <a:solidFill>
                <a:srgbClr val="000000"/>
              </a:solidFill>
              <a:latin typeface="Times New Roman" pitchFamily="18" charset="0"/>
              <a:ea typeface="楷体_GB2312" pitchFamily="49" charset="-122"/>
            </a:endParaRPr>
          </a:p>
        </p:txBody>
      </p:sp>
      <p:sp>
        <p:nvSpPr>
          <p:cNvPr id="777220" name="Rectangle 4"/>
          <p:cNvSpPr>
            <a:spLocks noChangeArrowheads="1"/>
          </p:cNvSpPr>
          <p:nvPr/>
        </p:nvSpPr>
        <p:spPr bwMode="auto">
          <a:xfrm>
            <a:off x="4787900" y="2852738"/>
            <a:ext cx="388620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因：供气中断时，应使给水阀全开，使得锅炉不致烧干引起爆炸。</a:t>
            </a:r>
          </a:p>
          <a:p>
            <a:pPr eaLnBrk="1" hangingPunct="1">
              <a:spcBef>
                <a:spcPct val="50000"/>
              </a:spcBef>
            </a:pPr>
            <a:r>
              <a:rPr kumimoji="1" lang="zh-CN" altLang="en-US" sz="2800">
                <a:solidFill>
                  <a:srgbClr val="000000"/>
                </a:solidFill>
                <a:latin typeface="Times New Roman" pitchFamily="18" charset="0"/>
                <a:ea typeface="楷体_GB2312" pitchFamily="49" charset="-122"/>
              </a:rPr>
              <a:t>故：选气关阀。</a:t>
            </a:r>
          </a:p>
        </p:txBody>
      </p:sp>
      <p:graphicFrame>
        <p:nvGraphicFramePr>
          <p:cNvPr id="777221" name="Object 5"/>
          <p:cNvGraphicFramePr>
            <a:graphicFrameLocks noChangeAspect="1"/>
          </p:cNvGraphicFramePr>
          <p:nvPr/>
        </p:nvGraphicFramePr>
        <p:xfrm>
          <a:off x="684213" y="2924175"/>
          <a:ext cx="3352800" cy="2901950"/>
        </p:xfrm>
        <a:graphic>
          <a:graphicData uri="http://schemas.openxmlformats.org/presentationml/2006/ole">
            <mc:AlternateContent xmlns:mc="http://schemas.openxmlformats.org/markup-compatibility/2006">
              <mc:Choice xmlns:v="urn:schemas-microsoft-com:vml" Requires="v">
                <p:oleObj spid="_x0000_s5144" name="图片" r:id="rId3" imgW="2400480" imgH="2076480" progId="Word.Picture.8">
                  <p:embed/>
                </p:oleObj>
              </mc:Choice>
              <mc:Fallback>
                <p:oleObj name="图片" r:id="rId3" imgW="2400480" imgH="207648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924175"/>
                        <a:ext cx="3352800" cy="290195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7222" name="Text Box 6">
            <a:hlinkClick r:id="rId5" action="ppaction://hlinkfile"/>
          </p:cNvPr>
          <p:cNvSpPr txBox="1">
            <a:spLocks noChangeArrowheads="1"/>
          </p:cNvSpPr>
          <p:nvPr/>
        </p:nvSpPr>
        <p:spPr bwMode="auto">
          <a:xfrm>
            <a:off x="0" y="6021388"/>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锅炉汽包水位控制带控制点的流程图</a:t>
            </a:r>
          </a:p>
        </p:txBody>
      </p:sp>
      <p:sp>
        <p:nvSpPr>
          <p:cNvPr id="777223" name="Rectangle 7"/>
          <p:cNvSpPr>
            <a:spLocks noChangeArrowheads="1"/>
          </p:cNvSpPr>
          <p:nvPr/>
        </p:nvSpPr>
        <p:spPr bwMode="auto">
          <a:xfrm>
            <a:off x="179388" y="1989138"/>
            <a:ext cx="46275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例１：锅炉汽包水位的控制</a:t>
            </a:r>
          </a:p>
        </p:txBody>
      </p:sp>
      <p:grpSp>
        <p:nvGrpSpPr>
          <p:cNvPr id="2" name="Group 8"/>
          <p:cNvGrpSpPr>
            <a:grpSpLocks/>
          </p:cNvGrpSpPr>
          <p:nvPr/>
        </p:nvGrpSpPr>
        <p:grpSpPr bwMode="auto">
          <a:xfrm>
            <a:off x="5651500" y="5445125"/>
            <a:ext cx="1728788" cy="792163"/>
            <a:chOff x="3560" y="3430"/>
            <a:chExt cx="1089" cy="499"/>
          </a:xfrm>
        </p:grpSpPr>
        <p:sp>
          <p:nvSpPr>
            <p:cNvPr id="5129" name="AutoShape 9"/>
            <p:cNvSpPr>
              <a:spLocks noChangeArrowheads="1"/>
            </p:cNvSpPr>
            <p:nvPr/>
          </p:nvSpPr>
          <p:spPr bwMode="auto">
            <a:xfrm flipV="1">
              <a:off x="3560" y="3430"/>
              <a:ext cx="1089" cy="499"/>
            </a:xfrm>
            <a:prstGeom prst="wedgeEllipseCallout">
              <a:avLst>
                <a:gd name="adj1" fmla="val -189579"/>
                <a:gd name="adj2" fmla="val 40380"/>
              </a:avLst>
            </a:prstGeom>
            <a:solidFill>
              <a:schemeClr val="accent1"/>
            </a:solidFill>
            <a:ln w="9525">
              <a:solidFill>
                <a:schemeClr val="tx1"/>
              </a:solidFill>
              <a:miter lim="800000"/>
              <a:headEnd/>
              <a:tailEnd/>
            </a:ln>
          </p:spPr>
          <p:txBody>
            <a:bodyPr rot="1080000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endParaRPr lang="zh-CN" altLang="zh-CN" b="0">
                <a:solidFill>
                  <a:srgbClr val="000000"/>
                </a:solidFill>
                <a:latin typeface="Arial Black" pitchFamily="34" charset="0"/>
              </a:endParaRPr>
            </a:p>
          </p:txBody>
        </p:sp>
        <p:sp>
          <p:nvSpPr>
            <p:cNvPr id="5130" name="Text Box 10"/>
            <p:cNvSpPr txBox="1">
              <a:spLocks noChangeArrowheads="1"/>
            </p:cNvSpPr>
            <p:nvPr/>
          </p:nvSpPr>
          <p:spPr bwMode="auto">
            <a:xfrm>
              <a:off x="3787" y="3566"/>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a:solidFill>
                    <a:srgbClr val="000000"/>
                  </a:solidFill>
                  <a:latin typeface="Arial Black" pitchFamily="34" charset="0"/>
                  <a:ea typeface="楷体_GB2312" pitchFamily="49" charset="-122"/>
                </a:rPr>
                <a:t>气关阀</a:t>
              </a:r>
            </a:p>
          </p:txBody>
        </p:sp>
      </p:grpSp>
    </p:spTree>
    <p:extLst>
      <p:ext uri="{BB962C8B-B14F-4D97-AF65-F5344CB8AC3E}">
        <p14:creationId xmlns:p14="http://schemas.microsoft.com/office/powerpoint/2010/main" val="182821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7218"/>
                                        </p:tgtEl>
                                        <p:attrNameLst>
                                          <p:attrName>style.visibility</p:attrName>
                                        </p:attrNameLst>
                                      </p:cBhvr>
                                      <p:to>
                                        <p:strVal val="visible"/>
                                      </p:to>
                                    </p:set>
                                    <p:anim calcmode="lin" valueType="num">
                                      <p:cBhvr additive="base">
                                        <p:cTn id="7" dur="500" fill="hold"/>
                                        <p:tgtEl>
                                          <p:spTgt spid="777218"/>
                                        </p:tgtEl>
                                        <p:attrNameLst>
                                          <p:attrName>ppt_x</p:attrName>
                                        </p:attrNameLst>
                                      </p:cBhvr>
                                      <p:tavLst>
                                        <p:tav tm="0">
                                          <p:val>
                                            <p:strVal val="0-#ppt_w/2"/>
                                          </p:val>
                                        </p:tav>
                                        <p:tav tm="100000">
                                          <p:val>
                                            <p:strVal val="#ppt_x"/>
                                          </p:val>
                                        </p:tav>
                                      </p:tavLst>
                                    </p:anim>
                                    <p:anim calcmode="lin" valueType="num">
                                      <p:cBhvr additive="base">
                                        <p:cTn id="8" dur="500" fill="hold"/>
                                        <p:tgtEl>
                                          <p:spTgt spid="7772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77219"/>
                                        </p:tgtEl>
                                        <p:attrNameLst>
                                          <p:attrName>style.visibility</p:attrName>
                                        </p:attrNameLst>
                                      </p:cBhvr>
                                      <p:to>
                                        <p:strVal val="visible"/>
                                      </p:to>
                                    </p:set>
                                    <p:anim calcmode="lin" valueType="num">
                                      <p:cBhvr additive="base">
                                        <p:cTn id="13" dur="500" fill="hold"/>
                                        <p:tgtEl>
                                          <p:spTgt spid="777219"/>
                                        </p:tgtEl>
                                        <p:attrNameLst>
                                          <p:attrName>ppt_x</p:attrName>
                                        </p:attrNameLst>
                                      </p:cBhvr>
                                      <p:tavLst>
                                        <p:tav tm="0">
                                          <p:val>
                                            <p:strVal val="0-#ppt_w/2"/>
                                          </p:val>
                                        </p:tav>
                                        <p:tav tm="100000">
                                          <p:val>
                                            <p:strVal val="#ppt_x"/>
                                          </p:val>
                                        </p:tav>
                                      </p:tavLst>
                                    </p:anim>
                                    <p:anim calcmode="lin" valueType="num">
                                      <p:cBhvr additive="base">
                                        <p:cTn id="14" dur="500" fill="hold"/>
                                        <p:tgtEl>
                                          <p:spTgt spid="77721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77223"/>
                                        </p:tgtEl>
                                        <p:attrNameLst>
                                          <p:attrName>style.visibility</p:attrName>
                                        </p:attrNameLst>
                                      </p:cBhvr>
                                      <p:to>
                                        <p:strVal val="visible"/>
                                      </p:to>
                                    </p:set>
                                    <p:anim calcmode="lin" valueType="num">
                                      <p:cBhvr additive="base">
                                        <p:cTn id="19" dur="500" fill="hold"/>
                                        <p:tgtEl>
                                          <p:spTgt spid="777223"/>
                                        </p:tgtEl>
                                        <p:attrNameLst>
                                          <p:attrName>ppt_x</p:attrName>
                                        </p:attrNameLst>
                                      </p:cBhvr>
                                      <p:tavLst>
                                        <p:tav tm="0">
                                          <p:val>
                                            <p:strVal val="0-#ppt_w/2"/>
                                          </p:val>
                                        </p:tav>
                                        <p:tav tm="100000">
                                          <p:val>
                                            <p:strVal val="#ppt_x"/>
                                          </p:val>
                                        </p:tav>
                                      </p:tavLst>
                                    </p:anim>
                                    <p:anim calcmode="lin" valueType="num">
                                      <p:cBhvr additive="base">
                                        <p:cTn id="20" dur="500" fill="hold"/>
                                        <p:tgtEl>
                                          <p:spTgt spid="77722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77222"/>
                                        </p:tgtEl>
                                        <p:attrNameLst>
                                          <p:attrName>style.visibility</p:attrName>
                                        </p:attrNameLst>
                                      </p:cBhvr>
                                      <p:to>
                                        <p:strVal val="visible"/>
                                      </p:to>
                                    </p:set>
                                    <p:anim calcmode="lin" valueType="num">
                                      <p:cBhvr additive="base">
                                        <p:cTn id="25" dur="500" fill="hold"/>
                                        <p:tgtEl>
                                          <p:spTgt spid="777222"/>
                                        </p:tgtEl>
                                        <p:attrNameLst>
                                          <p:attrName>ppt_x</p:attrName>
                                        </p:attrNameLst>
                                      </p:cBhvr>
                                      <p:tavLst>
                                        <p:tav tm="0">
                                          <p:val>
                                            <p:strVal val="0-#ppt_w/2"/>
                                          </p:val>
                                        </p:tav>
                                        <p:tav tm="100000">
                                          <p:val>
                                            <p:strVal val="#ppt_x"/>
                                          </p:val>
                                        </p:tav>
                                      </p:tavLst>
                                    </p:anim>
                                    <p:anim calcmode="lin" valueType="num">
                                      <p:cBhvr additive="base">
                                        <p:cTn id="26" dur="500" fill="hold"/>
                                        <p:tgtEl>
                                          <p:spTgt spid="77722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777221"/>
                                        </p:tgtEl>
                                        <p:attrNameLst>
                                          <p:attrName>style.visibility</p:attrName>
                                        </p:attrNameLst>
                                      </p:cBhvr>
                                      <p:to>
                                        <p:strVal val="visible"/>
                                      </p:to>
                                    </p:set>
                                    <p:anim calcmode="lin" valueType="num">
                                      <p:cBhvr additive="base">
                                        <p:cTn id="31" dur="500" fill="hold"/>
                                        <p:tgtEl>
                                          <p:spTgt spid="777221"/>
                                        </p:tgtEl>
                                        <p:attrNameLst>
                                          <p:attrName>ppt_x</p:attrName>
                                        </p:attrNameLst>
                                      </p:cBhvr>
                                      <p:tavLst>
                                        <p:tav tm="0">
                                          <p:val>
                                            <p:strVal val="0-#ppt_w/2"/>
                                          </p:val>
                                        </p:tav>
                                        <p:tav tm="100000">
                                          <p:val>
                                            <p:strVal val="#ppt_x"/>
                                          </p:val>
                                        </p:tav>
                                      </p:tavLst>
                                    </p:anim>
                                    <p:anim calcmode="lin" valueType="num">
                                      <p:cBhvr additive="base">
                                        <p:cTn id="32" dur="500" fill="hold"/>
                                        <p:tgtEl>
                                          <p:spTgt spid="77722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77220"/>
                                        </p:tgtEl>
                                        <p:attrNameLst>
                                          <p:attrName>style.visibility</p:attrName>
                                        </p:attrNameLst>
                                      </p:cBhvr>
                                      <p:to>
                                        <p:strVal val="visible"/>
                                      </p:to>
                                    </p:set>
                                    <p:anim calcmode="lin" valueType="num">
                                      <p:cBhvr additive="base">
                                        <p:cTn id="37" dur="500" fill="hold"/>
                                        <p:tgtEl>
                                          <p:spTgt spid="777220"/>
                                        </p:tgtEl>
                                        <p:attrNameLst>
                                          <p:attrName>ppt_x</p:attrName>
                                        </p:attrNameLst>
                                      </p:cBhvr>
                                      <p:tavLst>
                                        <p:tav tm="0">
                                          <p:val>
                                            <p:strVal val="0-#ppt_w/2"/>
                                          </p:val>
                                        </p:tav>
                                        <p:tav tm="100000">
                                          <p:val>
                                            <p:strVal val="#ppt_x"/>
                                          </p:val>
                                        </p:tav>
                                      </p:tavLst>
                                    </p:anim>
                                    <p:anim calcmode="lin" valueType="num">
                                      <p:cBhvr additive="base">
                                        <p:cTn id="38" dur="500" fill="hold"/>
                                        <p:tgtEl>
                                          <p:spTgt spid="77722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6"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2000" fill="hold"/>
                                        <p:tgtEl>
                                          <p:spTgt spid="2"/>
                                        </p:tgtEl>
                                        <p:attrNameLst>
                                          <p:attrName>ppt_x</p:attrName>
                                        </p:attrNameLst>
                                      </p:cBhvr>
                                      <p:tavLst>
                                        <p:tav tm="0">
                                          <p:val>
                                            <p:strVal val="1+#ppt_w/2"/>
                                          </p:val>
                                        </p:tav>
                                        <p:tav tm="100000">
                                          <p:val>
                                            <p:strVal val="#ppt_x"/>
                                          </p:val>
                                        </p:tav>
                                      </p:tavLst>
                                    </p:anim>
                                    <p:anim calcmode="lin" valueType="num">
                                      <p:cBhvr additive="base">
                                        <p:cTn id="44"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18" grpId="0" autoUpdateAnimBg="0"/>
      <p:bldP spid="777219" grpId="0" autoUpdateAnimBg="0"/>
      <p:bldP spid="777220" grpId="0" autoUpdateAnimBg="0"/>
      <p:bldP spid="777222" grpId="0" autoUpdateAnimBg="0"/>
      <p:bldP spid="777223"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ChangeArrowheads="1"/>
          </p:cNvSpPr>
          <p:nvPr/>
        </p:nvSpPr>
        <p:spPr bwMode="auto">
          <a:xfrm>
            <a:off x="228600" y="381000"/>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例</a:t>
            </a:r>
            <a:r>
              <a:rPr kumimoji="1" lang="en-US" altLang="zh-CN" sz="2800">
                <a:solidFill>
                  <a:srgbClr val="000000"/>
                </a:solidFill>
                <a:latin typeface="Times New Roman" pitchFamily="18" charset="0"/>
                <a:ea typeface="楷体_GB2312" pitchFamily="49" charset="-122"/>
              </a:rPr>
              <a:t>2</a:t>
            </a:r>
            <a:r>
              <a:rPr kumimoji="1" lang="zh-CN" altLang="en-US" sz="2800">
                <a:solidFill>
                  <a:srgbClr val="000000"/>
                </a:solidFill>
                <a:latin typeface="Times New Roman" pitchFamily="18" charset="0"/>
                <a:ea typeface="楷体_GB2312" pitchFamily="49" charset="-122"/>
              </a:rPr>
              <a:t>：加热炉炉温的控制</a:t>
            </a:r>
          </a:p>
        </p:txBody>
      </p:sp>
      <p:sp>
        <p:nvSpPr>
          <p:cNvPr id="778243" name="Rectangle 3"/>
          <p:cNvSpPr>
            <a:spLocks noChangeArrowheads="1"/>
          </p:cNvSpPr>
          <p:nvPr/>
        </p:nvSpPr>
        <p:spPr bwMode="auto">
          <a:xfrm>
            <a:off x="539750" y="4365625"/>
            <a:ext cx="6096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因：供气中断时，应使燃料阀全关，停止供应燃料油，不致使加热炉温度过高烧坏炉子。</a:t>
            </a:r>
          </a:p>
          <a:p>
            <a:pPr eaLnBrk="1" hangingPunct="1">
              <a:spcBef>
                <a:spcPct val="50000"/>
              </a:spcBef>
            </a:pPr>
            <a:r>
              <a:rPr kumimoji="1" lang="zh-CN" altLang="en-US" sz="2800">
                <a:solidFill>
                  <a:srgbClr val="000000"/>
                </a:solidFill>
                <a:latin typeface="Times New Roman" pitchFamily="18" charset="0"/>
                <a:ea typeface="楷体_GB2312" pitchFamily="49" charset="-122"/>
              </a:rPr>
              <a:t>故：选气开阀。</a:t>
            </a:r>
          </a:p>
        </p:txBody>
      </p:sp>
      <p:graphicFrame>
        <p:nvGraphicFramePr>
          <p:cNvPr id="778244" name="Object 4"/>
          <p:cNvGraphicFramePr>
            <a:graphicFrameLocks noChangeAspect="1"/>
          </p:cNvGraphicFramePr>
          <p:nvPr/>
        </p:nvGraphicFramePr>
        <p:xfrm>
          <a:off x="1600200" y="1066800"/>
          <a:ext cx="5132388" cy="2560638"/>
        </p:xfrm>
        <a:graphic>
          <a:graphicData uri="http://schemas.openxmlformats.org/presentationml/2006/ole">
            <mc:AlternateContent xmlns:mc="http://schemas.openxmlformats.org/markup-compatibility/2006">
              <mc:Choice xmlns:v="urn:schemas-microsoft-com:vml" Requires="v">
                <p:oleObj spid="_x0000_s6168" name="图片" r:id="rId3" imgW="4010040" imgH="2000160" progId="Word.Picture.8">
                  <p:embed/>
                </p:oleObj>
              </mc:Choice>
              <mc:Fallback>
                <p:oleObj name="图片" r:id="rId3" imgW="4010040" imgH="200016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066800"/>
                        <a:ext cx="5132388" cy="256063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245" name="Text Box 5">
            <a:hlinkClick r:id="rId5" action="ppaction://hlinkfile"/>
          </p:cNvPr>
          <p:cNvSpPr txBox="1">
            <a:spLocks noChangeArrowheads="1"/>
          </p:cNvSpPr>
          <p:nvPr/>
        </p:nvSpPr>
        <p:spPr bwMode="auto">
          <a:xfrm>
            <a:off x="1676400" y="3733800"/>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加热炉温度控制带控制点的流程图</a:t>
            </a:r>
          </a:p>
        </p:txBody>
      </p:sp>
      <p:grpSp>
        <p:nvGrpSpPr>
          <p:cNvPr id="2" name="Group 6"/>
          <p:cNvGrpSpPr>
            <a:grpSpLocks/>
          </p:cNvGrpSpPr>
          <p:nvPr/>
        </p:nvGrpSpPr>
        <p:grpSpPr bwMode="auto">
          <a:xfrm>
            <a:off x="7596188" y="3284538"/>
            <a:ext cx="1547812" cy="1214437"/>
            <a:chOff x="3560" y="3430"/>
            <a:chExt cx="1089" cy="499"/>
          </a:xfrm>
        </p:grpSpPr>
        <p:sp>
          <p:nvSpPr>
            <p:cNvPr id="6151" name="AutoShape 7"/>
            <p:cNvSpPr>
              <a:spLocks noChangeArrowheads="1"/>
            </p:cNvSpPr>
            <p:nvPr/>
          </p:nvSpPr>
          <p:spPr bwMode="auto">
            <a:xfrm flipV="1">
              <a:off x="3560" y="3430"/>
              <a:ext cx="1089" cy="499"/>
            </a:xfrm>
            <a:prstGeom prst="wedgeEllipseCallout">
              <a:avLst>
                <a:gd name="adj1" fmla="val -189579"/>
                <a:gd name="adj2" fmla="val 40380"/>
              </a:avLst>
            </a:prstGeom>
            <a:solidFill>
              <a:srgbClr val="FFFF66"/>
            </a:solidFill>
            <a:ln w="9525">
              <a:solidFill>
                <a:schemeClr val="tx1"/>
              </a:solidFill>
              <a:miter lim="800000"/>
              <a:headEnd/>
              <a:tailEnd/>
            </a:ln>
          </p:spPr>
          <p:txBody>
            <a:bodyPr rot="1080000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endParaRPr lang="zh-CN" altLang="zh-CN" b="0">
                <a:solidFill>
                  <a:srgbClr val="000000"/>
                </a:solidFill>
                <a:latin typeface="Arial Black" pitchFamily="34" charset="0"/>
              </a:endParaRPr>
            </a:p>
          </p:txBody>
        </p:sp>
        <p:sp>
          <p:nvSpPr>
            <p:cNvPr id="6152" name="Text Box 8"/>
            <p:cNvSpPr txBox="1">
              <a:spLocks noChangeArrowheads="1"/>
            </p:cNvSpPr>
            <p:nvPr/>
          </p:nvSpPr>
          <p:spPr bwMode="auto">
            <a:xfrm>
              <a:off x="3789" y="3566"/>
              <a:ext cx="72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2000">
                  <a:solidFill>
                    <a:srgbClr val="000000"/>
                  </a:solidFill>
                  <a:latin typeface="Arial Black" pitchFamily="34" charset="0"/>
                  <a:ea typeface="楷体_GB2312" pitchFamily="49" charset="-122"/>
                </a:rPr>
                <a:t>气开阀</a:t>
              </a:r>
            </a:p>
          </p:txBody>
        </p:sp>
      </p:grpSp>
    </p:spTree>
    <p:extLst>
      <p:ext uri="{BB962C8B-B14F-4D97-AF65-F5344CB8AC3E}">
        <p14:creationId xmlns:p14="http://schemas.microsoft.com/office/powerpoint/2010/main" val="1956933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8242"/>
                                        </p:tgtEl>
                                        <p:attrNameLst>
                                          <p:attrName>style.visibility</p:attrName>
                                        </p:attrNameLst>
                                      </p:cBhvr>
                                      <p:to>
                                        <p:strVal val="visible"/>
                                      </p:to>
                                    </p:set>
                                    <p:anim calcmode="lin" valueType="num">
                                      <p:cBhvr additive="base">
                                        <p:cTn id="7" dur="500" fill="hold"/>
                                        <p:tgtEl>
                                          <p:spTgt spid="778242"/>
                                        </p:tgtEl>
                                        <p:attrNameLst>
                                          <p:attrName>ppt_x</p:attrName>
                                        </p:attrNameLst>
                                      </p:cBhvr>
                                      <p:tavLst>
                                        <p:tav tm="0">
                                          <p:val>
                                            <p:strVal val="0-#ppt_w/2"/>
                                          </p:val>
                                        </p:tav>
                                        <p:tav tm="100000">
                                          <p:val>
                                            <p:strVal val="#ppt_x"/>
                                          </p:val>
                                        </p:tav>
                                      </p:tavLst>
                                    </p:anim>
                                    <p:anim calcmode="lin" valueType="num">
                                      <p:cBhvr additive="base">
                                        <p:cTn id="8" dur="500" fill="hold"/>
                                        <p:tgtEl>
                                          <p:spTgt spid="7782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78244"/>
                                        </p:tgtEl>
                                        <p:attrNameLst>
                                          <p:attrName>style.visibility</p:attrName>
                                        </p:attrNameLst>
                                      </p:cBhvr>
                                      <p:to>
                                        <p:strVal val="visible"/>
                                      </p:to>
                                    </p:set>
                                    <p:anim calcmode="lin" valueType="num">
                                      <p:cBhvr additive="base">
                                        <p:cTn id="13" dur="500" fill="hold"/>
                                        <p:tgtEl>
                                          <p:spTgt spid="778244"/>
                                        </p:tgtEl>
                                        <p:attrNameLst>
                                          <p:attrName>ppt_x</p:attrName>
                                        </p:attrNameLst>
                                      </p:cBhvr>
                                      <p:tavLst>
                                        <p:tav tm="0">
                                          <p:val>
                                            <p:strVal val="0-#ppt_w/2"/>
                                          </p:val>
                                        </p:tav>
                                        <p:tav tm="100000">
                                          <p:val>
                                            <p:strVal val="#ppt_x"/>
                                          </p:val>
                                        </p:tav>
                                      </p:tavLst>
                                    </p:anim>
                                    <p:anim calcmode="lin" valueType="num">
                                      <p:cBhvr additive="base">
                                        <p:cTn id="14" dur="500" fill="hold"/>
                                        <p:tgtEl>
                                          <p:spTgt spid="77824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78245"/>
                                        </p:tgtEl>
                                        <p:attrNameLst>
                                          <p:attrName>style.visibility</p:attrName>
                                        </p:attrNameLst>
                                      </p:cBhvr>
                                      <p:to>
                                        <p:strVal val="visible"/>
                                      </p:to>
                                    </p:set>
                                    <p:anim calcmode="lin" valueType="num">
                                      <p:cBhvr additive="base">
                                        <p:cTn id="19" dur="500" fill="hold"/>
                                        <p:tgtEl>
                                          <p:spTgt spid="778245"/>
                                        </p:tgtEl>
                                        <p:attrNameLst>
                                          <p:attrName>ppt_x</p:attrName>
                                        </p:attrNameLst>
                                      </p:cBhvr>
                                      <p:tavLst>
                                        <p:tav tm="0">
                                          <p:val>
                                            <p:strVal val="0-#ppt_w/2"/>
                                          </p:val>
                                        </p:tav>
                                        <p:tav tm="100000">
                                          <p:val>
                                            <p:strVal val="#ppt_x"/>
                                          </p:val>
                                        </p:tav>
                                      </p:tavLst>
                                    </p:anim>
                                    <p:anim calcmode="lin" valueType="num">
                                      <p:cBhvr additive="base">
                                        <p:cTn id="20" dur="500" fill="hold"/>
                                        <p:tgtEl>
                                          <p:spTgt spid="77824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78243"/>
                                        </p:tgtEl>
                                        <p:attrNameLst>
                                          <p:attrName>style.visibility</p:attrName>
                                        </p:attrNameLst>
                                      </p:cBhvr>
                                      <p:to>
                                        <p:strVal val="visible"/>
                                      </p:to>
                                    </p:set>
                                    <p:anim calcmode="lin" valueType="num">
                                      <p:cBhvr additive="base">
                                        <p:cTn id="25" dur="500" fill="hold"/>
                                        <p:tgtEl>
                                          <p:spTgt spid="778243"/>
                                        </p:tgtEl>
                                        <p:attrNameLst>
                                          <p:attrName>ppt_x</p:attrName>
                                        </p:attrNameLst>
                                      </p:cBhvr>
                                      <p:tavLst>
                                        <p:tav tm="0">
                                          <p:val>
                                            <p:strVal val="0-#ppt_w/2"/>
                                          </p:val>
                                        </p:tav>
                                        <p:tav tm="100000">
                                          <p:val>
                                            <p:strVal val="#ppt_x"/>
                                          </p:val>
                                        </p:tav>
                                      </p:tavLst>
                                    </p:anim>
                                    <p:anim calcmode="lin" valueType="num">
                                      <p:cBhvr additive="base">
                                        <p:cTn id="26" dur="500" fill="hold"/>
                                        <p:tgtEl>
                                          <p:spTgt spid="77824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2000" fill="hold"/>
                                        <p:tgtEl>
                                          <p:spTgt spid="2"/>
                                        </p:tgtEl>
                                        <p:attrNameLst>
                                          <p:attrName>ppt_x</p:attrName>
                                        </p:attrNameLst>
                                      </p:cBhvr>
                                      <p:tavLst>
                                        <p:tav tm="0">
                                          <p:val>
                                            <p:strVal val="1+#ppt_w/2"/>
                                          </p:val>
                                        </p:tav>
                                        <p:tav tm="100000">
                                          <p:val>
                                            <p:strVal val="#ppt_x"/>
                                          </p:val>
                                        </p:tav>
                                      </p:tavLst>
                                    </p:anim>
                                    <p:anim calcmode="lin" valueType="num">
                                      <p:cBhvr additive="base">
                                        <p:cTn id="32"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2" grpId="0" autoUpdateAnimBg="0"/>
      <p:bldP spid="778243" grpId="0" autoUpdateAnimBg="0"/>
      <p:bldP spid="77824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Text Box 2"/>
          <p:cNvSpPr txBox="1">
            <a:spLocks noChangeArrowheads="1"/>
          </p:cNvSpPr>
          <p:nvPr/>
        </p:nvSpPr>
        <p:spPr bwMode="auto">
          <a:xfrm>
            <a:off x="971550" y="692150"/>
            <a:ext cx="79343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400">
                <a:latin typeface="Garamond" pitchFamily="18" charset="0"/>
              </a:rPr>
              <a:t>    </a:t>
            </a:r>
            <a:r>
              <a:rPr kumimoji="1" lang="zh-CN" altLang="en-US" sz="2400">
                <a:latin typeface="Garamond" pitchFamily="18" charset="0"/>
              </a:rPr>
              <a:t>阀门的结构与</a:t>
            </a:r>
            <a:r>
              <a:rPr kumimoji="1" lang="en-US" altLang="zh-CN" sz="2400">
                <a:latin typeface="Garamond" pitchFamily="18" charset="0"/>
              </a:rPr>
              <a:t>FC\FO:</a:t>
            </a:r>
          </a:p>
          <a:p>
            <a:pPr eaLnBrk="1" hangingPunct="1">
              <a:spcBef>
                <a:spcPct val="50000"/>
              </a:spcBef>
            </a:pPr>
            <a:r>
              <a:rPr kumimoji="1" lang="en-US" altLang="zh-CN" sz="2400">
                <a:latin typeface="Garamond" pitchFamily="18" charset="0"/>
              </a:rPr>
              <a:t>1</a:t>
            </a:r>
            <a:r>
              <a:rPr kumimoji="1" lang="zh-CN" altLang="en-US" sz="2400">
                <a:latin typeface="Garamond" pitchFamily="18" charset="0"/>
              </a:rPr>
              <a:t>、阀门的正作用、反作用结构</a:t>
            </a:r>
          </a:p>
          <a:p>
            <a:pPr eaLnBrk="1" hangingPunct="1">
              <a:spcBef>
                <a:spcPct val="50000"/>
              </a:spcBef>
            </a:pPr>
            <a:r>
              <a:rPr kumimoji="1" lang="zh-CN" altLang="en-US" sz="2400">
                <a:latin typeface="Garamond" pitchFamily="18" charset="0"/>
              </a:rPr>
              <a:t>对调节阀来说气源从膜头上面进的称正作用调节阀，</a:t>
            </a:r>
          </a:p>
          <a:p>
            <a:pPr eaLnBrk="1" hangingPunct="1">
              <a:spcBef>
                <a:spcPct val="50000"/>
              </a:spcBef>
            </a:pPr>
            <a:r>
              <a:rPr kumimoji="1" lang="zh-CN" altLang="en-US" sz="2400">
                <a:latin typeface="Garamond" pitchFamily="18" charset="0"/>
              </a:rPr>
              <a:t>气源从膜头下面进的称反作用调节阀。</a:t>
            </a:r>
          </a:p>
          <a:p>
            <a:pPr eaLnBrk="1" hangingPunct="1">
              <a:spcBef>
                <a:spcPct val="50000"/>
              </a:spcBef>
            </a:pPr>
            <a:r>
              <a:rPr kumimoji="1" lang="en-US" altLang="zh-CN" sz="2400">
                <a:latin typeface="Garamond" pitchFamily="18" charset="0"/>
              </a:rPr>
              <a:t>  </a:t>
            </a:r>
            <a:endParaRPr kumimoji="1" lang="en-US" altLang="zh-CN" b="0">
              <a:latin typeface="Garamond" pitchFamily="18" charset="0"/>
            </a:endParaRPr>
          </a:p>
        </p:txBody>
      </p:sp>
      <p:pic>
        <p:nvPicPr>
          <p:cNvPr id="718851" name="Picture 3" descr="p193"/>
          <p:cNvPicPr>
            <a:picLocks noChangeAspect="1" noChangeArrowheads="1"/>
          </p:cNvPicPr>
          <p:nvPr/>
        </p:nvPicPr>
        <p:blipFill>
          <a:blip r:embed="rId2">
            <a:extLst>
              <a:ext uri="{28A0092B-C50C-407E-A947-70E740481C1C}">
                <a14:useLocalDpi xmlns:a14="http://schemas.microsoft.com/office/drawing/2010/main" val="0"/>
              </a:ext>
            </a:extLst>
          </a:blip>
          <a:srcRect b="18042"/>
          <a:stretch>
            <a:fillRect/>
          </a:stretch>
        </p:blipFill>
        <p:spPr bwMode="auto">
          <a:xfrm>
            <a:off x="900113" y="2997200"/>
            <a:ext cx="70913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3"/>
          <p:cNvSpPr txBox="1">
            <a:spLocks noChangeArrowheads="1"/>
          </p:cNvSpPr>
          <p:nvPr/>
        </p:nvSpPr>
        <p:spPr bwMode="auto">
          <a:xfrm>
            <a:off x="2195513" y="5661025"/>
            <a:ext cx="1223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000">
                <a:solidFill>
                  <a:srgbClr val="FF0000"/>
                </a:solidFill>
              </a:rPr>
              <a:t>正作用</a:t>
            </a:r>
          </a:p>
        </p:txBody>
      </p:sp>
      <p:sp>
        <p:nvSpPr>
          <p:cNvPr id="43013" name="TextBox 4"/>
          <p:cNvSpPr txBox="1">
            <a:spLocks noChangeArrowheads="1"/>
          </p:cNvSpPr>
          <p:nvPr/>
        </p:nvSpPr>
        <p:spPr bwMode="auto">
          <a:xfrm>
            <a:off x="5867400" y="5589588"/>
            <a:ext cx="1008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000">
                <a:solidFill>
                  <a:srgbClr val="FF0000"/>
                </a:solidFill>
              </a:rPr>
              <a:t>反作用</a:t>
            </a:r>
          </a:p>
        </p:txBody>
      </p:sp>
    </p:spTree>
    <p:extLst>
      <p:ext uri="{BB962C8B-B14F-4D97-AF65-F5344CB8AC3E}">
        <p14:creationId xmlns:p14="http://schemas.microsoft.com/office/powerpoint/2010/main" val="4057937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8850"/>
                                        </p:tgtEl>
                                        <p:attrNameLst>
                                          <p:attrName>style.visibility</p:attrName>
                                        </p:attrNameLst>
                                      </p:cBhvr>
                                      <p:to>
                                        <p:strVal val="visible"/>
                                      </p:to>
                                    </p:set>
                                    <p:anim calcmode="lin" valueType="num">
                                      <p:cBhvr additive="base">
                                        <p:cTn id="7" dur="500" fill="hold"/>
                                        <p:tgtEl>
                                          <p:spTgt spid="718850"/>
                                        </p:tgtEl>
                                        <p:attrNameLst>
                                          <p:attrName>ppt_x</p:attrName>
                                        </p:attrNameLst>
                                      </p:cBhvr>
                                      <p:tavLst>
                                        <p:tav tm="0">
                                          <p:val>
                                            <p:strVal val="0-#ppt_w/2"/>
                                          </p:val>
                                        </p:tav>
                                        <p:tav tm="100000">
                                          <p:val>
                                            <p:strVal val="#ppt_x"/>
                                          </p:val>
                                        </p:tav>
                                      </p:tavLst>
                                    </p:anim>
                                    <p:anim calcmode="lin" valueType="num">
                                      <p:cBhvr additive="base">
                                        <p:cTn id="8" dur="500" fill="hold"/>
                                        <p:tgtEl>
                                          <p:spTgt spid="7188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18851"/>
                                        </p:tgtEl>
                                        <p:attrNameLst>
                                          <p:attrName>style.visibility</p:attrName>
                                        </p:attrNameLst>
                                      </p:cBhvr>
                                      <p:to>
                                        <p:strVal val="visible"/>
                                      </p:to>
                                    </p:set>
                                    <p:anim calcmode="lin" valueType="num">
                                      <p:cBhvr additive="base">
                                        <p:cTn id="13" dur="500" fill="hold"/>
                                        <p:tgtEl>
                                          <p:spTgt spid="718851"/>
                                        </p:tgtEl>
                                        <p:attrNameLst>
                                          <p:attrName>ppt_x</p:attrName>
                                        </p:attrNameLst>
                                      </p:cBhvr>
                                      <p:tavLst>
                                        <p:tav tm="0">
                                          <p:val>
                                            <p:strVal val="0-#ppt_w/2"/>
                                          </p:val>
                                        </p:tav>
                                        <p:tav tm="100000">
                                          <p:val>
                                            <p:strVal val="#ppt_x"/>
                                          </p:val>
                                        </p:tav>
                                      </p:tavLst>
                                    </p:anim>
                                    <p:anim calcmode="lin" valueType="num">
                                      <p:cBhvr additive="base">
                                        <p:cTn id="14" dur="500" fill="hold"/>
                                        <p:tgtEl>
                                          <p:spTgt spid="7188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ChangeArrowheads="1"/>
          </p:cNvSpPr>
          <p:nvPr/>
        </p:nvSpPr>
        <p:spPr bwMode="auto">
          <a:xfrm>
            <a:off x="1403350" y="1196974"/>
            <a:ext cx="7345363" cy="158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latin typeface="Garamond" pitchFamily="18" charset="0"/>
              </a:rPr>
              <a:t>正作用的执行机构是信号压力增加时，推杆下移</a:t>
            </a:r>
            <a:r>
              <a:rPr kumimoji="1" lang="en-US" altLang="zh-CN" sz="2400" dirty="0">
                <a:latin typeface="Garamond" pitchFamily="18" charset="0"/>
              </a:rPr>
              <a:t>;</a:t>
            </a:r>
          </a:p>
          <a:p>
            <a:pPr eaLnBrk="1" hangingPunct="1">
              <a:spcBef>
                <a:spcPct val="50000"/>
              </a:spcBef>
            </a:pPr>
            <a:r>
              <a:rPr kumimoji="1" lang="zh-CN" altLang="en-US" sz="2400" dirty="0">
                <a:latin typeface="Garamond" pitchFamily="18" charset="0"/>
              </a:rPr>
              <a:t>反作用的执行机构是信号压力增加时，推杆上移。</a:t>
            </a:r>
          </a:p>
          <a:p>
            <a:pPr eaLnBrk="1" hangingPunct="1">
              <a:spcBef>
                <a:spcPct val="50000"/>
              </a:spcBef>
            </a:pPr>
            <a:r>
              <a:rPr kumimoji="1" lang="zh-CN" altLang="en-US" sz="2400" dirty="0">
                <a:latin typeface="Garamond" pitchFamily="18" charset="0"/>
              </a:rPr>
              <a:t>反作用执行机构的信号压力通入到波纹膜片的下方。</a:t>
            </a:r>
            <a:r>
              <a:rPr kumimoji="1" lang="zh-CN" altLang="en-US" sz="2400" b="0" dirty="0">
                <a:latin typeface="Garamond" pitchFamily="18" charset="0"/>
              </a:rPr>
              <a:t> </a:t>
            </a:r>
          </a:p>
          <a:p>
            <a:pPr eaLnBrk="1" hangingPunct="1"/>
            <a:endParaRPr kumimoji="1" lang="zh-CN" altLang="en-US" sz="2400" b="0" dirty="0">
              <a:latin typeface="Garamond" pitchFamily="18" charset="0"/>
            </a:endParaRPr>
          </a:p>
          <a:p>
            <a:pPr eaLnBrk="1" hangingPunct="1"/>
            <a:r>
              <a:rPr kumimoji="1" lang="zh-CN" altLang="en-US" sz="2400" b="0" dirty="0">
                <a:latin typeface="Garamond" pitchFamily="18" charset="0"/>
              </a:rPr>
              <a:t>被控</a:t>
            </a:r>
            <a:r>
              <a:rPr kumimoji="1" lang="zh-CN" altLang="en-US" sz="2400" b="0" dirty="0" smtClean="0">
                <a:latin typeface="Garamond" pitchFamily="18" charset="0"/>
              </a:rPr>
              <a:t>量增大</a:t>
            </a:r>
            <a:r>
              <a:rPr kumimoji="1" lang="zh-CN" altLang="en-US" sz="2400" b="0" dirty="0">
                <a:latin typeface="Garamond" pitchFamily="18" charset="0"/>
              </a:rPr>
              <a:t>，而需要调节器输出减小的情况下，为反作用</a:t>
            </a:r>
            <a:r>
              <a:rPr kumimoji="1" lang="en-US" altLang="zh-CN" sz="2400" b="0" dirty="0">
                <a:latin typeface="Garamond" pitchFamily="18" charset="0"/>
              </a:rPr>
              <a:t>.</a:t>
            </a:r>
          </a:p>
          <a:p>
            <a:pPr eaLnBrk="1" hangingPunct="1"/>
            <a:r>
              <a:rPr kumimoji="1" lang="en-US" altLang="zh-CN" sz="2400" b="0" dirty="0">
                <a:latin typeface="Garamond" pitchFamily="18" charset="0"/>
              </a:rPr>
              <a:t> </a:t>
            </a:r>
            <a:r>
              <a:rPr kumimoji="1" lang="zh-CN" altLang="en-US" sz="2400" b="0" dirty="0">
                <a:latin typeface="Garamond" pitchFamily="18" charset="0"/>
              </a:rPr>
              <a:t>例如：容器水位升高，则减小进水阀门的开度</a:t>
            </a:r>
          </a:p>
          <a:p>
            <a:pPr eaLnBrk="1" hangingPunct="1"/>
            <a:endParaRPr kumimoji="1" lang="zh-CN" altLang="en-US" sz="2400" b="0" dirty="0">
              <a:latin typeface="Garamond" pitchFamily="18" charset="0"/>
            </a:endParaRPr>
          </a:p>
          <a:p>
            <a:pPr eaLnBrk="1" hangingPunct="1"/>
            <a:r>
              <a:rPr kumimoji="1" lang="zh-CN" altLang="en-US" sz="2400" b="0" dirty="0">
                <a:latin typeface="Garamond" pitchFamily="18" charset="0"/>
              </a:rPr>
              <a:t>被控</a:t>
            </a:r>
            <a:r>
              <a:rPr kumimoji="1" lang="zh-CN" altLang="en-US" sz="2400" b="0" dirty="0" smtClean="0">
                <a:latin typeface="Garamond" pitchFamily="18" charset="0"/>
              </a:rPr>
              <a:t>量增大</a:t>
            </a:r>
            <a:r>
              <a:rPr kumimoji="1" lang="zh-CN" altLang="en-US" sz="2400" b="0" dirty="0">
                <a:latin typeface="Garamond" pitchFamily="18" charset="0"/>
              </a:rPr>
              <a:t>，而需要调节器输出增大的情况下，为正作用</a:t>
            </a:r>
          </a:p>
          <a:p>
            <a:pPr eaLnBrk="1" hangingPunct="1"/>
            <a:r>
              <a:rPr kumimoji="1" lang="zh-CN" altLang="en-US" sz="2400" b="0" dirty="0">
                <a:latin typeface="Garamond" pitchFamily="18" charset="0"/>
              </a:rPr>
              <a:t>例如：容器水位升高，则增大出水阀门的开度</a:t>
            </a:r>
          </a:p>
          <a:p>
            <a:pPr eaLnBrk="1" hangingPunct="1"/>
            <a:endParaRPr kumimoji="1" lang="en-US" altLang="zh-CN" sz="2400" b="0" dirty="0">
              <a:latin typeface="Garamond" pitchFamily="18" charset="0"/>
            </a:endParaRPr>
          </a:p>
        </p:txBody>
      </p:sp>
    </p:spTree>
    <p:extLst>
      <p:ext uri="{BB962C8B-B14F-4D97-AF65-F5344CB8AC3E}">
        <p14:creationId xmlns:p14="http://schemas.microsoft.com/office/powerpoint/2010/main" val="2433336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6498"/>
                                        </p:tgtEl>
                                        <p:attrNameLst>
                                          <p:attrName>style.visibility</p:attrName>
                                        </p:attrNameLst>
                                      </p:cBhvr>
                                      <p:to>
                                        <p:strVal val="visible"/>
                                      </p:to>
                                    </p:set>
                                    <p:anim calcmode="lin" valueType="num">
                                      <p:cBhvr additive="base">
                                        <p:cTn id="7" dur="500" fill="hold"/>
                                        <p:tgtEl>
                                          <p:spTgt spid="746498"/>
                                        </p:tgtEl>
                                        <p:attrNameLst>
                                          <p:attrName>ppt_x</p:attrName>
                                        </p:attrNameLst>
                                      </p:cBhvr>
                                      <p:tavLst>
                                        <p:tav tm="0">
                                          <p:val>
                                            <p:strVal val="0-#ppt_w/2"/>
                                          </p:val>
                                        </p:tav>
                                        <p:tav tm="100000">
                                          <p:val>
                                            <p:strVal val="#ppt_x"/>
                                          </p:val>
                                        </p:tav>
                                      </p:tavLst>
                                    </p:anim>
                                    <p:anim calcmode="lin" valueType="num">
                                      <p:cBhvr additive="base">
                                        <p:cTn id="8" dur="500" fill="hold"/>
                                        <p:tgtEl>
                                          <p:spTgt spid="7464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49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Text Box 2"/>
          <p:cNvSpPr txBox="1">
            <a:spLocks noChangeArrowheads="1"/>
          </p:cNvSpPr>
          <p:nvPr/>
        </p:nvSpPr>
        <p:spPr bwMode="auto">
          <a:xfrm>
            <a:off x="468313" y="1196975"/>
            <a:ext cx="7934325"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400">
                <a:latin typeface="Garamond" pitchFamily="18" charset="0"/>
              </a:rPr>
              <a:t>2</a:t>
            </a:r>
            <a:r>
              <a:rPr kumimoji="1" lang="zh-CN" altLang="en-US" sz="2400">
                <a:latin typeface="Garamond" pitchFamily="18" charset="0"/>
              </a:rPr>
              <a:t>、单座阀的正装、反装结构：</a:t>
            </a:r>
          </a:p>
          <a:p>
            <a:pPr eaLnBrk="1" hangingPunct="1">
              <a:spcBef>
                <a:spcPct val="50000"/>
              </a:spcBef>
            </a:pPr>
            <a:r>
              <a:rPr kumimoji="1" lang="zh-CN" altLang="en-US" sz="2800">
                <a:solidFill>
                  <a:srgbClr val="000000"/>
                </a:solidFill>
                <a:latin typeface="楷体_GB2312" pitchFamily="49" charset="-122"/>
                <a:ea typeface="楷体_GB2312" pitchFamily="49" charset="-122"/>
              </a:rPr>
              <a:t>直通单座调节阀的阀芯有正装和反装两种类型。</a:t>
            </a:r>
          </a:p>
          <a:p>
            <a:pPr eaLnBrk="1" hangingPunct="1">
              <a:spcBef>
                <a:spcPct val="50000"/>
              </a:spcBef>
            </a:pPr>
            <a:r>
              <a:rPr kumimoji="1" lang="zh-CN" altLang="en-US" sz="2800">
                <a:solidFill>
                  <a:srgbClr val="000000"/>
                </a:solidFill>
                <a:latin typeface="楷体_GB2312" pitchFamily="49" charset="-122"/>
                <a:ea typeface="楷体_GB2312" pitchFamily="49" charset="-122"/>
              </a:rPr>
              <a:t>当阀芯向下移动时，阀芯与阀座间流通面积减小，称为正装；反之则称为反装。 </a:t>
            </a:r>
          </a:p>
          <a:p>
            <a:pPr eaLnBrk="1" hangingPunct="1">
              <a:spcBef>
                <a:spcPct val="50000"/>
              </a:spcBef>
            </a:pPr>
            <a:endParaRPr kumimoji="1" lang="zh-CN" altLang="en-US" sz="2800">
              <a:solidFill>
                <a:srgbClr val="000000"/>
              </a:solidFill>
              <a:latin typeface="楷体_GB2312" pitchFamily="49" charset="-122"/>
              <a:ea typeface="楷体_GB2312" pitchFamily="49" charset="-122"/>
            </a:endParaRPr>
          </a:p>
          <a:p>
            <a:pPr eaLnBrk="1" hangingPunct="1">
              <a:spcBef>
                <a:spcPct val="50000"/>
              </a:spcBef>
            </a:pPr>
            <a:r>
              <a:rPr kumimoji="1" lang="zh-CN" altLang="en-US" sz="2800">
                <a:solidFill>
                  <a:srgbClr val="000000"/>
                </a:solidFill>
                <a:latin typeface="楷体_GB2312" pitchFamily="49" charset="-122"/>
                <a:ea typeface="楷体_GB2312" pitchFamily="49" charset="-122"/>
                <a:hlinkClick r:id="rId2" action="ppaction://hlinkfile"/>
              </a:rPr>
              <a:t>正装</a:t>
            </a:r>
            <a:r>
              <a:rPr kumimoji="1" lang="zh-CN" altLang="en-US" sz="2800">
                <a:solidFill>
                  <a:srgbClr val="000000"/>
                </a:solidFill>
                <a:latin typeface="楷体_GB2312" pitchFamily="49" charset="-122"/>
                <a:ea typeface="楷体_GB2312" pitchFamily="49" charset="-122"/>
              </a:rPr>
              <a:t>：阀杆向下，阀芯向下，流通面积减少。</a:t>
            </a:r>
          </a:p>
          <a:p>
            <a:pPr eaLnBrk="1" hangingPunct="1">
              <a:spcBef>
                <a:spcPct val="50000"/>
              </a:spcBef>
            </a:pPr>
            <a:r>
              <a:rPr kumimoji="1" lang="zh-CN" altLang="en-US" sz="2800">
                <a:solidFill>
                  <a:srgbClr val="000000"/>
                </a:solidFill>
                <a:latin typeface="楷体_GB2312" pitchFamily="49" charset="-122"/>
                <a:ea typeface="楷体_GB2312" pitchFamily="49" charset="-122"/>
                <a:hlinkClick r:id="rId3" action="ppaction://hlinkfile"/>
              </a:rPr>
              <a:t>反装</a:t>
            </a:r>
            <a:r>
              <a:rPr kumimoji="1" lang="zh-CN" altLang="en-US" sz="2800">
                <a:solidFill>
                  <a:srgbClr val="000000"/>
                </a:solidFill>
                <a:latin typeface="楷体_GB2312" pitchFamily="49" charset="-122"/>
                <a:ea typeface="楷体_GB2312" pitchFamily="49" charset="-122"/>
              </a:rPr>
              <a:t>：阀杆向下，阀芯向上，流通面积增大。</a:t>
            </a:r>
            <a:r>
              <a:rPr kumimoji="1" lang="zh-CN" altLang="en-US" sz="2400">
                <a:solidFill>
                  <a:srgbClr val="000000"/>
                </a:solidFill>
                <a:latin typeface="Times New Roman" pitchFamily="18" charset="0"/>
              </a:rPr>
              <a:t> </a:t>
            </a:r>
          </a:p>
        </p:txBody>
      </p:sp>
    </p:spTree>
    <p:extLst>
      <p:ext uri="{BB962C8B-B14F-4D97-AF65-F5344CB8AC3E}">
        <p14:creationId xmlns:p14="http://schemas.microsoft.com/office/powerpoint/2010/main" val="1797608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9266"/>
                                        </p:tgtEl>
                                        <p:attrNameLst>
                                          <p:attrName>style.visibility</p:attrName>
                                        </p:attrNameLst>
                                      </p:cBhvr>
                                      <p:to>
                                        <p:strVal val="visible"/>
                                      </p:to>
                                    </p:set>
                                    <p:anim calcmode="lin" valueType="num">
                                      <p:cBhvr additive="base">
                                        <p:cTn id="7" dur="500" fill="hold"/>
                                        <p:tgtEl>
                                          <p:spTgt spid="779266"/>
                                        </p:tgtEl>
                                        <p:attrNameLst>
                                          <p:attrName>ppt_x</p:attrName>
                                        </p:attrNameLst>
                                      </p:cBhvr>
                                      <p:tavLst>
                                        <p:tav tm="0">
                                          <p:val>
                                            <p:strVal val="0-#ppt_w/2"/>
                                          </p:val>
                                        </p:tav>
                                        <p:tav tm="100000">
                                          <p:val>
                                            <p:strVal val="#ppt_x"/>
                                          </p:val>
                                        </p:tav>
                                      </p:tavLst>
                                    </p:anim>
                                    <p:anim calcmode="lin" valueType="num">
                                      <p:cBhvr additive="base">
                                        <p:cTn id="8" dur="500" fill="hold"/>
                                        <p:tgtEl>
                                          <p:spTgt spid="779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ChangeArrowheads="1"/>
          </p:cNvSpPr>
          <p:nvPr/>
        </p:nvSpPr>
        <p:spPr bwMode="auto">
          <a:xfrm>
            <a:off x="1331913" y="692150"/>
            <a:ext cx="7345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400" b="0" dirty="0">
                <a:latin typeface="Garamond" pitchFamily="18" charset="0"/>
              </a:rPr>
              <a:t> </a:t>
            </a:r>
            <a:r>
              <a:rPr kumimoji="1" lang="zh-CN" altLang="en-US" sz="2400" dirty="0">
                <a:solidFill>
                  <a:srgbClr val="000000"/>
                </a:solidFill>
                <a:latin typeface="Garamond" pitchFamily="18" charset="0"/>
              </a:rPr>
              <a:t>执行器如气动薄膜控制阀的执行机构和调节机构组合起来可以实现气开和气关式两种调节。</a:t>
            </a:r>
          </a:p>
          <a:p>
            <a:pPr eaLnBrk="1" hangingPunct="1">
              <a:spcBef>
                <a:spcPct val="50000"/>
              </a:spcBef>
            </a:pPr>
            <a:r>
              <a:rPr kumimoji="1" lang="zh-CN" altLang="en-US" sz="2400" dirty="0">
                <a:solidFill>
                  <a:srgbClr val="000000"/>
                </a:solidFill>
                <a:latin typeface="Garamond" pitchFamily="18" charset="0"/>
              </a:rPr>
              <a:t>双座阀的正作用与反作用：</a:t>
            </a:r>
          </a:p>
          <a:p>
            <a:pPr eaLnBrk="1" hangingPunct="1">
              <a:spcBef>
                <a:spcPct val="50000"/>
              </a:spcBef>
            </a:pPr>
            <a:r>
              <a:rPr kumimoji="1" lang="zh-CN" altLang="en-US" sz="2400" dirty="0">
                <a:solidFill>
                  <a:srgbClr val="000000"/>
                </a:solidFill>
                <a:latin typeface="Garamond" pitchFamily="18" charset="0"/>
              </a:rPr>
              <a:t>由于气动阀的膜片受气作用的方向不同（正作用、反作用），以及阀座和阀芯的相互位置不同（正装、反装），双座气动阀可分为正作用气关阀、正作用气开阀、反作用气关阀、反作用气开阀等几种。</a:t>
            </a:r>
            <a:r>
              <a:rPr kumimoji="1" lang="zh-CN" altLang="en-US" b="0" dirty="0">
                <a:latin typeface="Garamond" pitchFamily="18" charset="0"/>
              </a:rPr>
              <a:t> </a:t>
            </a:r>
          </a:p>
          <a:p>
            <a:pPr eaLnBrk="1" hangingPunct="1">
              <a:spcBef>
                <a:spcPct val="50000"/>
              </a:spcBef>
            </a:pPr>
            <a:endParaRPr kumimoji="1" lang="en-US" altLang="zh-CN" sz="2800" dirty="0">
              <a:solidFill>
                <a:srgbClr val="000000"/>
              </a:solidFill>
              <a:latin typeface="Times New Roman" pitchFamily="18" charset="0"/>
              <a:ea typeface="楷体_GB2312" pitchFamily="49" charset="-122"/>
            </a:endParaRPr>
          </a:p>
        </p:txBody>
      </p:sp>
      <p:graphicFrame>
        <p:nvGraphicFramePr>
          <p:cNvPr id="772099" name="Object 3"/>
          <p:cNvGraphicFramePr>
            <a:graphicFrameLocks noChangeAspect="1"/>
          </p:cNvGraphicFramePr>
          <p:nvPr/>
        </p:nvGraphicFramePr>
        <p:xfrm>
          <a:off x="1763713" y="3722688"/>
          <a:ext cx="5257800" cy="2154237"/>
        </p:xfrm>
        <a:graphic>
          <a:graphicData uri="http://schemas.openxmlformats.org/presentationml/2006/ole">
            <mc:AlternateContent xmlns:mc="http://schemas.openxmlformats.org/markup-compatibility/2006">
              <mc:Choice xmlns:v="urn:schemas-microsoft-com:vml" Requires="v">
                <p:oleObj spid="_x0000_s7192" name="图像文档" r:id="rId3" imgW="3235254" imgH="1726289" progId="Imaging.Document">
                  <p:embed/>
                </p:oleObj>
              </mc:Choice>
              <mc:Fallback>
                <p:oleObj name="图像文档" r:id="rId3" imgW="3235254" imgH="1726289" progId="Imaging.Document">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722688"/>
                        <a:ext cx="5257800" cy="215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2" name="Rectangle 4"/>
          <p:cNvSpPr>
            <a:spLocks noChangeArrowheads="1"/>
          </p:cNvSpPr>
          <p:nvPr/>
        </p:nvSpPr>
        <p:spPr bwMode="auto">
          <a:xfrm>
            <a:off x="1692275" y="6021388"/>
            <a:ext cx="5372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lang="en-US" altLang="zh-CN" b="0">
                <a:latin typeface="Garamond" pitchFamily="18" charset="0"/>
              </a:rPr>
              <a:t>a</a:t>
            </a:r>
            <a:r>
              <a:rPr lang="zh-CN" altLang="en-US" b="0">
                <a:latin typeface="Garamond" pitchFamily="18" charset="0"/>
              </a:rPr>
              <a:t>： 气压增加，阀门关闭； </a:t>
            </a:r>
            <a:r>
              <a:rPr lang="en-US" altLang="zh-CN" b="0">
                <a:latin typeface="Garamond" pitchFamily="18" charset="0"/>
              </a:rPr>
              <a:t>b</a:t>
            </a:r>
            <a:r>
              <a:rPr lang="zh-CN" altLang="en-US" b="0">
                <a:latin typeface="Garamond" pitchFamily="18" charset="0"/>
              </a:rPr>
              <a:t>： 气压增加，阀门打开</a:t>
            </a:r>
          </a:p>
          <a:p>
            <a:pPr algn="ctr" eaLnBrk="1" hangingPunct="1"/>
            <a:r>
              <a:rPr lang="en-US" altLang="zh-CN" b="0">
                <a:latin typeface="Garamond" pitchFamily="18" charset="0"/>
              </a:rPr>
              <a:t>c</a:t>
            </a:r>
            <a:r>
              <a:rPr lang="zh-CN" altLang="en-US" b="0">
                <a:latin typeface="Garamond" pitchFamily="18" charset="0"/>
              </a:rPr>
              <a:t>： 气压增加，阀门打开； </a:t>
            </a:r>
            <a:r>
              <a:rPr lang="en-US" altLang="zh-CN" b="0">
                <a:latin typeface="Garamond" pitchFamily="18" charset="0"/>
              </a:rPr>
              <a:t>d</a:t>
            </a:r>
            <a:r>
              <a:rPr lang="zh-CN" altLang="en-US" b="0">
                <a:latin typeface="Garamond" pitchFamily="18" charset="0"/>
              </a:rPr>
              <a:t>： 气压增加，阀门关闭</a:t>
            </a:r>
          </a:p>
        </p:txBody>
      </p:sp>
    </p:spTree>
    <p:extLst>
      <p:ext uri="{BB962C8B-B14F-4D97-AF65-F5344CB8AC3E}">
        <p14:creationId xmlns:p14="http://schemas.microsoft.com/office/powerpoint/2010/main" val="4148793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2098"/>
                                        </p:tgtEl>
                                        <p:attrNameLst>
                                          <p:attrName>style.visibility</p:attrName>
                                        </p:attrNameLst>
                                      </p:cBhvr>
                                      <p:to>
                                        <p:strVal val="visible"/>
                                      </p:to>
                                    </p:set>
                                    <p:anim calcmode="lin" valueType="num">
                                      <p:cBhvr additive="base">
                                        <p:cTn id="7" dur="500" fill="hold"/>
                                        <p:tgtEl>
                                          <p:spTgt spid="772098"/>
                                        </p:tgtEl>
                                        <p:attrNameLst>
                                          <p:attrName>ppt_x</p:attrName>
                                        </p:attrNameLst>
                                      </p:cBhvr>
                                      <p:tavLst>
                                        <p:tav tm="0">
                                          <p:val>
                                            <p:strVal val="0-#ppt_w/2"/>
                                          </p:val>
                                        </p:tav>
                                        <p:tav tm="100000">
                                          <p:val>
                                            <p:strVal val="#ppt_x"/>
                                          </p:val>
                                        </p:tav>
                                      </p:tavLst>
                                    </p:anim>
                                    <p:anim calcmode="lin" valueType="num">
                                      <p:cBhvr additive="base">
                                        <p:cTn id="8" dur="500" fill="hold"/>
                                        <p:tgtEl>
                                          <p:spTgt spid="7720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72099"/>
                                        </p:tgtEl>
                                        <p:attrNameLst>
                                          <p:attrName>style.visibility</p:attrName>
                                        </p:attrNameLst>
                                      </p:cBhvr>
                                      <p:to>
                                        <p:strVal val="visible"/>
                                      </p:to>
                                    </p:set>
                                    <p:anim calcmode="lin" valueType="num">
                                      <p:cBhvr additive="base">
                                        <p:cTn id="13" dur="500" fill="hold"/>
                                        <p:tgtEl>
                                          <p:spTgt spid="772099"/>
                                        </p:tgtEl>
                                        <p:attrNameLst>
                                          <p:attrName>ppt_x</p:attrName>
                                        </p:attrNameLst>
                                      </p:cBhvr>
                                      <p:tavLst>
                                        <p:tav tm="0">
                                          <p:val>
                                            <p:strVal val="0-#ppt_w/2"/>
                                          </p:val>
                                        </p:tav>
                                        <p:tav tm="100000">
                                          <p:val>
                                            <p:strVal val="#ppt_x"/>
                                          </p:val>
                                        </p:tav>
                                      </p:tavLst>
                                    </p:anim>
                                    <p:anim calcmode="lin" valueType="num">
                                      <p:cBhvr additive="base">
                                        <p:cTn id="14" dur="500" fill="hold"/>
                                        <p:tgtEl>
                                          <p:spTgt spid="7720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8"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endParaRPr lang="zh-CN" altLang="en-US" smtClean="0"/>
          </a:p>
        </p:txBody>
      </p:sp>
      <p:sp>
        <p:nvSpPr>
          <p:cNvPr id="1028" name="内容占位符 2"/>
          <p:cNvSpPr>
            <a:spLocks noGrp="1"/>
          </p:cNvSpPr>
          <p:nvPr>
            <p:ph idx="1"/>
          </p:nvPr>
        </p:nvSpPr>
        <p:spPr/>
        <p:txBody>
          <a:bodyPr/>
          <a:lstStyle/>
          <a:p>
            <a:endParaRPr lang="zh-CN" altLang="en-US" smtClean="0"/>
          </a:p>
        </p:txBody>
      </p:sp>
    </p:spTree>
    <p:controls>
      <mc:AlternateContent xmlns:mc="http://schemas.openxmlformats.org/markup-compatibility/2006">
        <mc:Choice xmlns:v="urn:schemas-microsoft-com:vml" Requires="v">
          <p:control spid="1029" name="ShockwaveFlash1" r:id="rId2" imgW="9142857" imgH="6095238"/>
        </mc:Choice>
        <mc:Fallback>
          <p:control name="ShockwaveFlash1" r:id="rId2" imgW="9142857" imgH="6095238">
            <p:pic>
              <p:nvPicPr>
                <p:cNvPr id="0" name="ShockwaveFlash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9144000" cy="6096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6185111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4"/>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46083" name="Rectangle 6"/>
          <p:cNvSpPr>
            <a:spLocks noChangeArrowheads="1"/>
          </p:cNvSpPr>
          <p:nvPr/>
        </p:nvSpPr>
        <p:spPr bwMode="auto">
          <a:xfrm>
            <a:off x="0" y="2852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46084" name="Rectangle 9"/>
          <p:cNvSpPr>
            <a:spLocks noGrp="1" noChangeArrowheads="1"/>
          </p:cNvSpPr>
          <p:nvPr>
            <p:ph type="body" idx="1"/>
          </p:nvPr>
        </p:nvSpPr>
        <p:spPr>
          <a:xfrm>
            <a:off x="611188" y="549275"/>
            <a:ext cx="7993062" cy="5256213"/>
          </a:xfrm>
        </p:spPr>
        <p:txBody>
          <a:bodyPr/>
          <a:lstStyle/>
          <a:p>
            <a:pPr eaLnBrk="1" hangingPunct="1">
              <a:lnSpc>
                <a:spcPct val="150000"/>
              </a:lnSpc>
            </a:pPr>
            <a:r>
              <a:rPr lang="zh-CN" altLang="en-US" sz="1800" b="1" smtClean="0">
                <a:solidFill>
                  <a:srgbClr val="FF0000"/>
                </a:solidFill>
              </a:rPr>
              <a:t>调节阀的形式：</a:t>
            </a:r>
          </a:p>
          <a:p>
            <a:pPr eaLnBrk="1" hangingPunct="1">
              <a:lnSpc>
                <a:spcPct val="150000"/>
              </a:lnSpc>
            </a:pPr>
            <a:r>
              <a:rPr lang="zh-CN" altLang="en-US" sz="1800" b="1" smtClean="0">
                <a:solidFill>
                  <a:srgbClr val="000066"/>
                </a:solidFill>
                <a:latin typeface="黑体" pitchFamily="2" charset="-122"/>
                <a:ea typeface="黑体" pitchFamily="2" charset="-122"/>
              </a:rPr>
              <a:t>（</a:t>
            </a:r>
            <a:r>
              <a:rPr lang="en-US" altLang="zh-CN" sz="1800" b="1" smtClean="0">
                <a:solidFill>
                  <a:srgbClr val="000066"/>
                </a:solidFill>
                <a:latin typeface="黑体" pitchFamily="2" charset="-122"/>
                <a:ea typeface="黑体" pitchFamily="2" charset="-122"/>
              </a:rPr>
              <a:t>1</a:t>
            </a:r>
            <a:r>
              <a:rPr lang="zh-CN" altLang="en-US" sz="1800" b="1" smtClean="0">
                <a:solidFill>
                  <a:srgbClr val="000066"/>
                </a:solidFill>
                <a:latin typeface="黑体" pitchFamily="2" charset="-122"/>
                <a:ea typeface="黑体" pitchFamily="2" charset="-122"/>
              </a:rPr>
              <a:t>）分为单座阀和双座阀，以阀芯阀座的套数决定，单座一套，双座两套；</a:t>
            </a:r>
          </a:p>
          <a:p>
            <a:pPr eaLnBrk="1" hangingPunct="1">
              <a:lnSpc>
                <a:spcPct val="150000"/>
              </a:lnSpc>
            </a:pPr>
            <a:r>
              <a:rPr lang="zh-CN" altLang="en-US" sz="1800" b="1" smtClean="0">
                <a:solidFill>
                  <a:srgbClr val="000066"/>
                </a:solidFill>
                <a:latin typeface="黑体" pitchFamily="2" charset="-122"/>
                <a:ea typeface="黑体" pitchFamily="2" charset="-122"/>
              </a:rPr>
              <a:t>（</a:t>
            </a:r>
            <a:r>
              <a:rPr lang="en-US" altLang="zh-CN" sz="1800" b="1" smtClean="0">
                <a:solidFill>
                  <a:srgbClr val="000066"/>
                </a:solidFill>
                <a:latin typeface="黑体" pitchFamily="2" charset="-122"/>
                <a:ea typeface="黑体" pitchFamily="2" charset="-122"/>
              </a:rPr>
              <a:t>2</a:t>
            </a:r>
            <a:r>
              <a:rPr lang="zh-CN" altLang="en-US" sz="1800" b="1" smtClean="0">
                <a:solidFill>
                  <a:srgbClr val="000066"/>
                </a:solidFill>
                <a:latin typeface="黑体" pitchFamily="2" charset="-122"/>
                <a:ea typeface="黑体" pitchFamily="2" charset="-122"/>
              </a:rPr>
              <a:t>）分为气开和气闭，气开：气压增加阀趋于开，气闭：气压增加阀趋于闭。</a:t>
            </a:r>
            <a:r>
              <a:rPr lang="zh-CN" altLang="en-US" sz="1800" smtClean="0">
                <a:latin typeface="黑体" pitchFamily="2" charset="-122"/>
                <a:ea typeface="黑体" pitchFamily="2" charset="-122"/>
              </a:rPr>
              <a:t> </a:t>
            </a:r>
            <a:endParaRPr lang="zh-CN" altLang="en-US" sz="1800" b="1" smtClean="0">
              <a:solidFill>
                <a:srgbClr val="006600"/>
              </a:solidFill>
              <a:latin typeface="黑体" pitchFamily="2" charset="-122"/>
              <a:ea typeface="黑体" pitchFamily="2" charset="-122"/>
            </a:endParaRPr>
          </a:p>
          <a:p>
            <a:pPr eaLnBrk="1" hangingPunct="1">
              <a:lnSpc>
                <a:spcPct val="150000"/>
              </a:lnSpc>
            </a:pPr>
            <a:r>
              <a:rPr lang="zh-CN" altLang="en-US" sz="1800" b="1" smtClean="0">
                <a:solidFill>
                  <a:srgbClr val="FF0000"/>
                </a:solidFill>
                <a:latin typeface="黑体" pitchFamily="2" charset="-122"/>
                <a:ea typeface="黑体" pitchFamily="2" charset="-122"/>
              </a:rPr>
              <a:t>调节阀的优缺点及适用场合：</a:t>
            </a:r>
          </a:p>
          <a:p>
            <a:pPr eaLnBrk="1" hangingPunct="1">
              <a:lnSpc>
                <a:spcPct val="150000"/>
              </a:lnSpc>
            </a:pPr>
            <a:r>
              <a:rPr lang="zh-CN" altLang="en-US" sz="1800" b="1" smtClean="0">
                <a:solidFill>
                  <a:srgbClr val="006600"/>
                </a:solidFill>
                <a:latin typeface="黑体" pitchFamily="2" charset="-122"/>
                <a:ea typeface="黑体" pitchFamily="2" charset="-122"/>
              </a:rPr>
              <a:t>单座：易改装、结构简单、无同步问题；被调气流对阀芯有作用力，可能影响正常工作。</a:t>
            </a:r>
          </a:p>
          <a:p>
            <a:pPr eaLnBrk="1" hangingPunct="1">
              <a:lnSpc>
                <a:spcPct val="150000"/>
              </a:lnSpc>
            </a:pPr>
            <a:r>
              <a:rPr lang="zh-CN" altLang="en-US" sz="1800" b="1" smtClean="0">
                <a:solidFill>
                  <a:srgbClr val="006600"/>
                </a:solidFill>
                <a:latin typeface="黑体" pitchFamily="2" charset="-122"/>
                <a:ea typeface="黑体" pitchFamily="2" charset="-122"/>
              </a:rPr>
              <a:t>双座：作用力可大致抵消，不平衡力小；两组阀芯不易同时关闭，关闭泄漏量比单座阀大。</a:t>
            </a:r>
          </a:p>
          <a:p>
            <a:pPr eaLnBrk="1" hangingPunct="1">
              <a:lnSpc>
                <a:spcPct val="150000"/>
              </a:lnSpc>
            </a:pPr>
            <a:r>
              <a:rPr lang="zh-CN" altLang="en-US" sz="1800" b="1" smtClean="0">
                <a:solidFill>
                  <a:schemeClr val="tx2"/>
                </a:solidFill>
                <a:latin typeface="黑体" pitchFamily="2" charset="-122"/>
                <a:ea typeface="黑体" pitchFamily="2" charset="-122"/>
              </a:rPr>
              <a:t>选用气开、气关的原则：</a:t>
            </a:r>
            <a:r>
              <a:rPr lang="zh-CN" altLang="en-US" sz="1800" b="1" smtClean="0">
                <a:solidFill>
                  <a:srgbClr val="006600"/>
                </a:solidFill>
                <a:latin typeface="黑体" pitchFamily="2" charset="-122"/>
                <a:ea typeface="黑体" pitchFamily="2" charset="-122"/>
              </a:rPr>
              <a:t>主要从安全角度考虑。事故状态下阀门打开危险性小，选启闭；反之选气开。</a:t>
            </a:r>
          </a:p>
        </p:txBody>
      </p:sp>
      <p:pic>
        <p:nvPicPr>
          <p:cNvPr id="46085" name="Picture 10" descr="0013">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2852738"/>
            <a:ext cx="684212"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3627" name="Text Box 11"/>
          <p:cNvSpPr txBox="1">
            <a:spLocks noChangeArrowheads="1"/>
          </p:cNvSpPr>
          <p:nvPr/>
        </p:nvSpPr>
        <p:spPr bwMode="auto">
          <a:xfrm>
            <a:off x="900113" y="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总结</a:t>
            </a:r>
          </a:p>
        </p:txBody>
      </p:sp>
    </p:spTree>
    <p:extLst>
      <p:ext uri="{BB962C8B-B14F-4D97-AF65-F5344CB8AC3E}">
        <p14:creationId xmlns:p14="http://schemas.microsoft.com/office/powerpoint/2010/main" val="1088869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3627"/>
                                        </p:tgtEl>
                                        <p:attrNameLst>
                                          <p:attrName>style.visibility</p:attrName>
                                        </p:attrNameLst>
                                      </p:cBhvr>
                                      <p:to>
                                        <p:strVal val="visible"/>
                                      </p:to>
                                    </p:set>
                                    <p:anim calcmode="lin" valueType="num">
                                      <p:cBhvr additive="base">
                                        <p:cTn id="7" dur="500" fill="hold"/>
                                        <p:tgtEl>
                                          <p:spTgt spid="623627"/>
                                        </p:tgtEl>
                                        <p:attrNameLst>
                                          <p:attrName>ppt_x</p:attrName>
                                        </p:attrNameLst>
                                      </p:cBhvr>
                                      <p:tavLst>
                                        <p:tav tm="0">
                                          <p:val>
                                            <p:strVal val="#ppt_x"/>
                                          </p:val>
                                        </p:tav>
                                        <p:tav tm="100000">
                                          <p:val>
                                            <p:strVal val="#ppt_x"/>
                                          </p:val>
                                        </p:tav>
                                      </p:tavLst>
                                    </p:anim>
                                    <p:anim calcmode="lin" valueType="num">
                                      <p:cBhvr additive="base">
                                        <p:cTn id="8" dur="500" fill="hold"/>
                                        <p:tgtEl>
                                          <p:spTgt spid="6236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2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ext Box 2"/>
          <p:cNvSpPr txBox="1">
            <a:spLocks noChangeArrowheads="1"/>
          </p:cNvSpPr>
          <p:nvPr/>
        </p:nvSpPr>
        <p:spPr bwMode="auto">
          <a:xfrm>
            <a:off x="457200" y="304800"/>
            <a:ext cx="807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4.3  </a:t>
            </a:r>
            <a:r>
              <a:rPr kumimoji="1" lang="zh-CN" altLang="en-US" sz="2800">
                <a:solidFill>
                  <a:srgbClr val="000000"/>
                </a:solidFill>
                <a:latin typeface="Times New Roman" pitchFamily="18" charset="0"/>
                <a:ea typeface="楷体_GB2312" pitchFamily="49" charset="-122"/>
              </a:rPr>
              <a:t>调节阀的流量特性  </a:t>
            </a:r>
          </a:p>
        </p:txBody>
      </p:sp>
      <p:sp>
        <p:nvSpPr>
          <p:cNvPr id="727043" name="Text Box 3"/>
          <p:cNvSpPr txBox="1">
            <a:spLocks noChangeArrowheads="1"/>
          </p:cNvSpPr>
          <p:nvPr/>
        </p:nvSpPr>
        <p:spPr bwMode="auto">
          <a:xfrm>
            <a:off x="395288" y="981075"/>
            <a:ext cx="79930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定义：流量特性是指流过阀门的调节介质的相对流量与阀杆的相对行程（阀门的相对开度）之间的关系。  </a:t>
            </a:r>
          </a:p>
        </p:txBody>
      </p:sp>
      <p:sp>
        <p:nvSpPr>
          <p:cNvPr id="727044" name="Text Box 4"/>
          <p:cNvSpPr txBox="1">
            <a:spLocks noChangeArrowheads="1"/>
          </p:cNvSpPr>
          <p:nvPr/>
        </p:nvSpPr>
        <p:spPr bwMode="auto">
          <a:xfrm>
            <a:off x="395288" y="263683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数学表达式</a:t>
            </a:r>
          </a:p>
        </p:txBody>
      </p:sp>
      <p:graphicFrame>
        <p:nvGraphicFramePr>
          <p:cNvPr id="727045" name="Object 5"/>
          <p:cNvGraphicFramePr>
            <a:graphicFrameLocks noChangeAspect="1"/>
          </p:cNvGraphicFramePr>
          <p:nvPr/>
        </p:nvGraphicFramePr>
        <p:xfrm>
          <a:off x="3492500" y="2420938"/>
          <a:ext cx="1981200" cy="977900"/>
        </p:xfrm>
        <a:graphic>
          <a:graphicData uri="http://schemas.openxmlformats.org/presentationml/2006/ole">
            <mc:AlternateContent xmlns:mc="http://schemas.openxmlformats.org/markup-compatibility/2006">
              <mc:Choice xmlns:v="urn:schemas-microsoft-com:vml" Requires="v">
                <p:oleObj spid="_x0000_s8260" name="Equation" r:id="rId3" imgW="977760" imgH="482400" progId="Equation.DSMT4">
                  <p:embed/>
                </p:oleObj>
              </mc:Choice>
              <mc:Fallback>
                <p:oleObj name="Equation" r:id="rId3" imgW="977760" imgH="482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420938"/>
                        <a:ext cx="1981200" cy="9779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46" name="Text Box 6"/>
          <p:cNvSpPr txBox="1">
            <a:spLocks noChangeArrowheads="1"/>
          </p:cNvSpPr>
          <p:nvPr/>
        </p:nvSpPr>
        <p:spPr bwMode="auto">
          <a:xfrm>
            <a:off x="1763713" y="3573463"/>
            <a:ext cx="693420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表示调节阀某一开度的流量与全开时流量之比，称为相对流量。</a:t>
            </a:r>
          </a:p>
          <a:p>
            <a:pPr eaLnBrk="1" hangingPunct="1">
              <a:spcBef>
                <a:spcPct val="50000"/>
              </a:spcBef>
            </a:pPr>
            <a:r>
              <a:rPr kumimoji="1" lang="zh-CN" altLang="en-US" sz="2800">
                <a:solidFill>
                  <a:srgbClr val="000000"/>
                </a:solidFill>
                <a:latin typeface="Times New Roman" pitchFamily="18" charset="0"/>
                <a:ea typeface="楷体_GB2312" pitchFamily="49" charset="-122"/>
              </a:rPr>
              <a:t>表示调节阀某一开度下阀杆行程与全开时阀杆全行程之比，称为相对开度。</a:t>
            </a:r>
          </a:p>
        </p:txBody>
      </p:sp>
      <p:graphicFrame>
        <p:nvGraphicFramePr>
          <p:cNvPr id="727047" name="Object 7"/>
          <p:cNvGraphicFramePr>
            <a:graphicFrameLocks noChangeAspect="1"/>
          </p:cNvGraphicFramePr>
          <p:nvPr/>
        </p:nvGraphicFramePr>
        <p:xfrm>
          <a:off x="755650" y="3789363"/>
          <a:ext cx="838200" cy="419100"/>
        </p:xfrm>
        <a:graphic>
          <a:graphicData uri="http://schemas.openxmlformats.org/presentationml/2006/ole">
            <mc:AlternateContent xmlns:mc="http://schemas.openxmlformats.org/markup-compatibility/2006">
              <mc:Choice xmlns:v="urn:schemas-microsoft-com:vml" Requires="v">
                <p:oleObj spid="_x0000_s8261" name="Equation" r:id="rId5" imgW="457200" imgH="228600" progId="Equation.DSMT4">
                  <p:embed/>
                </p:oleObj>
              </mc:Choice>
              <mc:Fallback>
                <p:oleObj name="Equation" r:id="rId5" imgW="457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3789363"/>
                        <a:ext cx="838200" cy="4191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048" name="Object 8"/>
          <p:cNvGraphicFramePr>
            <a:graphicFrameLocks noChangeAspect="1"/>
          </p:cNvGraphicFramePr>
          <p:nvPr/>
        </p:nvGraphicFramePr>
        <p:xfrm>
          <a:off x="755650" y="4941888"/>
          <a:ext cx="685800" cy="411162"/>
        </p:xfrm>
        <a:graphic>
          <a:graphicData uri="http://schemas.openxmlformats.org/presentationml/2006/ole">
            <mc:AlternateContent xmlns:mc="http://schemas.openxmlformats.org/markup-compatibility/2006">
              <mc:Choice xmlns:v="urn:schemas-microsoft-com:vml" Requires="v">
                <p:oleObj spid="_x0000_s8262" name="Equation" r:id="rId7" imgW="380880" imgH="228600" progId="Equation.DSMT4">
                  <p:embed/>
                </p:oleObj>
              </mc:Choice>
              <mc:Fallback>
                <p:oleObj name="Equation" r:id="rId7" imgW="3808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4941888"/>
                        <a:ext cx="685800" cy="41116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49" name="Text Box 9"/>
          <p:cNvSpPr txBox="1">
            <a:spLocks noChangeArrowheads="1"/>
          </p:cNvSpPr>
          <p:nvPr/>
        </p:nvSpPr>
        <p:spPr bwMode="auto">
          <a:xfrm>
            <a:off x="395288" y="5876925"/>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类型：理想特性、工作特性</a:t>
            </a:r>
          </a:p>
        </p:txBody>
      </p:sp>
    </p:spTree>
    <p:extLst>
      <p:ext uri="{BB962C8B-B14F-4D97-AF65-F5344CB8AC3E}">
        <p14:creationId xmlns:p14="http://schemas.microsoft.com/office/powerpoint/2010/main" val="695717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7043"/>
                                        </p:tgtEl>
                                        <p:attrNameLst>
                                          <p:attrName>style.visibility</p:attrName>
                                        </p:attrNameLst>
                                      </p:cBhvr>
                                      <p:to>
                                        <p:strVal val="visible"/>
                                      </p:to>
                                    </p:set>
                                    <p:anim calcmode="lin" valueType="num">
                                      <p:cBhvr additive="base">
                                        <p:cTn id="7" dur="500" fill="hold"/>
                                        <p:tgtEl>
                                          <p:spTgt spid="727043"/>
                                        </p:tgtEl>
                                        <p:attrNameLst>
                                          <p:attrName>ppt_x</p:attrName>
                                        </p:attrNameLst>
                                      </p:cBhvr>
                                      <p:tavLst>
                                        <p:tav tm="0">
                                          <p:val>
                                            <p:strVal val="0-#ppt_w/2"/>
                                          </p:val>
                                        </p:tav>
                                        <p:tav tm="100000">
                                          <p:val>
                                            <p:strVal val="#ppt_x"/>
                                          </p:val>
                                        </p:tav>
                                      </p:tavLst>
                                    </p:anim>
                                    <p:anim calcmode="lin" valueType="num">
                                      <p:cBhvr additive="base">
                                        <p:cTn id="8" dur="500" fill="hold"/>
                                        <p:tgtEl>
                                          <p:spTgt spid="72704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7044"/>
                                        </p:tgtEl>
                                        <p:attrNameLst>
                                          <p:attrName>style.visibility</p:attrName>
                                        </p:attrNameLst>
                                      </p:cBhvr>
                                      <p:to>
                                        <p:strVal val="visible"/>
                                      </p:to>
                                    </p:set>
                                    <p:anim calcmode="lin" valueType="num">
                                      <p:cBhvr additive="base">
                                        <p:cTn id="13" dur="500" fill="hold"/>
                                        <p:tgtEl>
                                          <p:spTgt spid="727044"/>
                                        </p:tgtEl>
                                        <p:attrNameLst>
                                          <p:attrName>ppt_x</p:attrName>
                                        </p:attrNameLst>
                                      </p:cBhvr>
                                      <p:tavLst>
                                        <p:tav tm="0">
                                          <p:val>
                                            <p:strVal val="0-#ppt_w/2"/>
                                          </p:val>
                                        </p:tav>
                                        <p:tav tm="100000">
                                          <p:val>
                                            <p:strVal val="#ppt_x"/>
                                          </p:val>
                                        </p:tav>
                                      </p:tavLst>
                                    </p:anim>
                                    <p:anim calcmode="lin" valueType="num">
                                      <p:cBhvr additive="base">
                                        <p:cTn id="14" dur="500" fill="hold"/>
                                        <p:tgtEl>
                                          <p:spTgt spid="72704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27045"/>
                                        </p:tgtEl>
                                        <p:attrNameLst>
                                          <p:attrName>style.visibility</p:attrName>
                                        </p:attrNameLst>
                                      </p:cBhvr>
                                      <p:to>
                                        <p:strVal val="visible"/>
                                      </p:to>
                                    </p:set>
                                    <p:anim calcmode="lin" valueType="num">
                                      <p:cBhvr additive="base">
                                        <p:cTn id="19" dur="500" fill="hold"/>
                                        <p:tgtEl>
                                          <p:spTgt spid="727045"/>
                                        </p:tgtEl>
                                        <p:attrNameLst>
                                          <p:attrName>ppt_x</p:attrName>
                                        </p:attrNameLst>
                                      </p:cBhvr>
                                      <p:tavLst>
                                        <p:tav tm="0">
                                          <p:val>
                                            <p:strVal val="0-#ppt_w/2"/>
                                          </p:val>
                                        </p:tav>
                                        <p:tav tm="100000">
                                          <p:val>
                                            <p:strVal val="#ppt_x"/>
                                          </p:val>
                                        </p:tav>
                                      </p:tavLst>
                                    </p:anim>
                                    <p:anim calcmode="lin" valueType="num">
                                      <p:cBhvr additive="base">
                                        <p:cTn id="20" dur="500" fill="hold"/>
                                        <p:tgtEl>
                                          <p:spTgt spid="72704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27047"/>
                                        </p:tgtEl>
                                        <p:attrNameLst>
                                          <p:attrName>style.visibility</p:attrName>
                                        </p:attrNameLst>
                                      </p:cBhvr>
                                      <p:to>
                                        <p:strVal val="visible"/>
                                      </p:to>
                                    </p:set>
                                    <p:anim calcmode="lin" valueType="num">
                                      <p:cBhvr additive="base">
                                        <p:cTn id="25" dur="500" fill="hold"/>
                                        <p:tgtEl>
                                          <p:spTgt spid="727047"/>
                                        </p:tgtEl>
                                        <p:attrNameLst>
                                          <p:attrName>ppt_x</p:attrName>
                                        </p:attrNameLst>
                                      </p:cBhvr>
                                      <p:tavLst>
                                        <p:tav tm="0">
                                          <p:val>
                                            <p:strVal val="0-#ppt_w/2"/>
                                          </p:val>
                                        </p:tav>
                                        <p:tav tm="100000">
                                          <p:val>
                                            <p:strVal val="#ppt_x"/>
                                          </p:val>
                                        </p:tav>
                                      </p:tavLst>
                                    </p:anim>
                                    <p:anim calcmode="lin" valueType="num">
                                      <p:cBhvr additive="base">
                                        <p:cTn id="26" dur="500" fill="hold"/>
                                        <p:tgtEl>
                                          <p:spTgt spid="72704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727048"/>
                                        </p:tgtEl>
                                        <p:attrNameLst>
                                          <p:attrName>style.visibility</p:attrName>
                                        </p:attrNameLst>
                                      </p:cBhvr>
                                      <p:to>
                                        <p:strVal val="visible"/>
                                      </p:to>
                                    </p:set>
                                    <p:anim calcmode="lin" valueType="num">
                                      <p:cBhvr additive="base">
                                        <p:cTn id="31" dur="500" fill="hold"/>
                                        <p:tgtEl>
                                          <p:spTgt spid="727048"/>
                                        </p:tgtEl>
                                        <p:attrNameLst>
                                          <p:attrName>ppt_x</p:attrName>
                                        </p:attrNameLst>
                                      </p:cBhvr>
                                      <p:tavLst>
                                        <p:tav tm="0">
                                          <p:val>
                                            <p:strVal val="0-#ppt_w/2"/>
                                          </p:val>
                                        </p:tav>
                                        <p:tav tm="100000">
                                          <p:val>
                                            <p:strVal val="#ppt_x"/>
                                          </p:val>
                                        </p:tav>
                                      </p:tavLst>
                                    </p:anim>
                                    <p:anim calcmode="lin" valueType="num">
                                      <p:cBhvr additive="base">
                                        <p:cTn id="32" dur="500" fill="hold"/>
                                        <p:tgtEl>
                                          <p:spTgt spid="72704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27046"/>
                                        </p:tgtEl>
                                        <p:attrNameLst>
                                          <p:attrName>style.visibility</p:attrName>
                                        </p:attrNameLst>
                                      </p:cBhvr>
                                      <p:to>
                                        <p:strVal val="visible"/>
                                      </p:to>
                                    </p:set>
                                    <p:anim calcmode="lin" valueType="num">
                                      <p:cBhvr additive="base">
                                        <p:cTn id="37" dur="500" fill="hold"/>
                                        <p:tgtEl>
                                          <p:spTgt spid="727046"/>
                                        </p:tgtEl>
                                        <p:attrNameLst>
                                          <p:attrName>ppt_x</p:attrName>
                                        </p:attrNameLst>
                                      </p:cBhvr>
                                      <p:tavLst>
                                        <p:tav tm="0">
                                          <p:val>
                                            <p:strVal val="0-#ppt_w/2"/>
                                          </p:val>
                                        </p:tav>
                                        <p:tav tm="100000">
                                          <p:val>
                                            <p:strVal val="#ppt_x"/>
                                          </p:val>
                                        </p:tav>
                                      </p:tavLst>
                                    </p:anim>
                                    <p:anim calcmode="lin" valueType="num">
                                      <p:cBhvr additive="base">
                                        <p:cTn id="38" dur="500" fill="hold"/>
                                        <p:tgtEl>
                                          <p:spTgt spid="72704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27049"/>
                                        </p:tgtEl>
                                        <p:attrNameLst>
                                          <p:attrName>style.visibility</p:attrName>
                                        </p:attrNameLst>
                                      </p:cBhvr>
                                      <p:to>
                                        <p:strVal val="visible"/>
                                      </p:to>
                                    </p:set>
                                    <p:anim calcmode="lin" valueType="num">
                                      <p:cBhvr additive="base">
                                        <p:cTn id="43" dur="500" fill="hold"/>
                                        <p:tgtEl>
                                          <p:spTgt spid="727049"/>
                                        </p:tgtEl>
                                        <p:attrNameLst>
                                          <p:attrName>ppt_x</p:attrName>
                                        </p:attrNameLst>
                                      </p:cBhvr>
                                      <p:tavLst>
                                        <p:tav tm="0">
                                          <p:val>
                                            <p:strVal val="0-#ppt_w/2"/>
                                          </p:val>
                                        </p:tav>
                                        <p:tav tm="100000">
                                          <p:val>
                                            <p:strVal val="#ppt_x"/>
                                          </p:val>
                                        </p:tav>
                                      </p:tavLst>
                                    </p:anim>
                                    <p:anim calcmode="lin" valueType="num">
                                      <p:cBhvr additive="base">
                                        <p:cTn id="44" dur="500" fill="hold"/>
                                        <p:tgtEl>
                                          <p:spTgt spid="7270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43" grpId="0" autoUpdateAnimBg="0"/>
      <p:bldP spid="727044" grpId="0" autoUpdateAnimBg="0"/>
      <p:bldP spid="727046" grpId="0" autoUpdateAnimBg="0"/>
      <p:bldP spid="727049"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2"/>
          <p:cNvSpPr txBox="1">
            <a:spLocks noChangeArrowheads="1"/>
          </p:cNvSpPr>
          <p:nvPr/>
        </p:nvSpPr>
        <p:spPr bwMode="auto">
          <a:xfrm>
            <a:off x="395288" y="333375"/>
            <a:ext cx="3889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3200">
                <a:solidFill>
                  <a:srgbClr val="FF0000"/>
                </a:solidFill>
                <a:latin typeface="Times New Roman" pitchFamily="18" charset="0"/>
                <a:ea typeface="楷体_GB2312" pitchFamily="49" charset="-122"/>
              </a:rPr>
              <a:t>4.3.1  </a:t>
            </a:r>
            <a:r>
              <a:rPr kumimoji="1" lang="zh-CN" altLang="en-US" sz="3200">
                <a:solidFill>
                  <a:srgbClr val="FF0000"/>
                </a:solidFill>
                <a:latin typeface="Times New Roman" pitchFamily="18" charset="0"/>
                <a:ea typeface="楷体_GB2312" pitchFamily="49" charset="-122"/>
              </a:rPr>
              <a:t>理想流量特性</a:t>
            </a:r>
          </a:p>
        </p:txBody>
      </p:sp>
      <p:sp>
        <p:nvSpPr>
          <p:cNvPr id="728067" name="Text Box 3"/>
          <p:cNvSpPr txBox="1">
            <a:spLocks noChangeArrowheads="1"/>
          </p:cNvSpPr>
          <p:nvPr/>
        </p:nvSpPr>
        <p:spPr bwMode="auto">
          <a:xfrm>
            <a:off x="395288" y="981075"/>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定义：控制阀的前后压差不变时</a:t>
            </a:r>
            <a:r>
              <a:rPr kumimoji="1" lang="zh-CN" altLang="en-US" sz="2800">
                <a:latin typeface="Times New Roman" pitchFamily="18" charset="0"/>
                <a:ea typeface="楷体_GB2312" pitchFamily="49" charset="-122"/>
              </a:rPr>
              <a:t>得到</a:t>
            </a:r>
            <a:r>
              <a:rPr kumimoji="1" lang="zh-CN" altLang="en-US" sz="2800">
                <a:solidFill>
                  <a:srgbClr val="000000"/>
                </a:solidFill>
                <a:latin typeface="Times New Roman" pitchFamily="18" charset="0"/>
                <a:ea typeface="楷体_GB2312" pitchFamily="49" charset="-122"/>
              </a:rPr>
              <a:t>的流量特性。</a:t>
            </a:r>
          </a:p>
        </p:txBody>
      </p:sp>
      <p:sp>
        <p:nvSpPr>
          <p:cNvPr id="728068" name="Text Box 4"/>
          <p:cNvSpPr txBox="1">
            <a:spLocks noChangeArrowheads="1"/>
          </p:cNvSpPr>
          <p:nvPr/>
        </p:nvSpPr>
        <p:spPr bwMode="auto">
          <a:xfrm>
            <a:off x="395288" y="1700213"/>
            <a:ext cx="693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特点：完全取决于阀的结构参数</a:t>
            </a:r>
          </a:p>
        </p:txBody>
      </p:sp>
      <p:sp>
        <p:nvSpPr>
          <p:cNvPr id="728069" name="Text Box 5"/>
          <p:cNvSpPr txBox="1">
            <a:spLocks noChangeArrowheads="1"/>
          </p:cNvSpPr>
          <p:nvPr/>
        </p:nvSpPr>
        <p:spPr bwMode="auto">
          <a:xfrm>
            <a:off x="395288" y="2420938"/>
            <a:ext cx="830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6600"/>
                </a:solidFill>
                <a:latin typeface="Times New Roman" pitchFamily="18" charset="0"/>
                <a:ea typeface="楷体_GB2312" pitchFamily="49" charset="-122"/>
              </a:rPr>
              <a:t>类型：线性、对数、快开</a:t>
            </a:r>
          </a:p>
        </p:txBody>
      </p:sp>
      <p:sp>
        <p:nvSpPr>
          <p:cNvPr id="728070" name="Text Box 6"/>
          <p:cNvSpPr txBox="1">
            <a:spLocks noChangeArrowheads="1"/>
          </p:cNvSpPr>
          <p:nvPr/>
        </p:nvSpPr>
        <p:spPr bwMode="auto">
          <a:xfrm>
            <a:off x="395288" y="3213100"/>
            <a:ext cx="8305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可调比（可调范围）：控制阀所能控制的最大流量</a:t>
            </a:r>
            <a:r>
              <a:rPr kumimoji="1" lang="en-US" altLang="zh-CN" sz="2800" i="1">
                <a:solidFill>
                  <a:srgbClr val="000000"/>
                </a:solidFill>
                <a:latin typeface="Times New Roman" pitchFamily="18" charset="0"/>
                <a:ea typeface="楷体_GB2312" pitchFamily="49" charset="-122"/>
              </a:rPr>
              <a:t>q</a:t>
            </a:r>
            <a:r>
              <a:rPr kumimoji="1" lang="en-US" altLang="zh-CN" sz="1600">
                <a:solidFill>
                  <a:srgbClr val="000000"/>
                </a:solidFill>
                <a:latin typeface="Times New Roman" pitchFamily="18" charset="0"/>
                <a:ea typeface="楷体_GB2312" pitchFamily="49" charset="-122"/>
              </a:rPr>
              <a:t>max</a:t>
            </a:r>
            <a:r>
              <a:rPr kumimoji="1" lang="zh-CN" altLang="en-US" sz="2800">
                <a:solidFill>
                  <a:srgbClr val="000000"/>
                </a:solidFill>
                <a:latin typeface="Times New Roman" pitchFamily="18" charset="0"/>
                <a:ea typeface="楷体_GB2312" pitchFamily="49" charset="-122"/>
              </a:rPr>
              <a:t>与最小流量</a:t>
            </a:r>
            <a:r>
              <a:rPr kumimoji="1" lang="en-US" altLang="zh-CN" sz="2800" i="1">
                <a:solidFill>
                  <a:srgbClr val="000000"/>
                </a:solidFill>
                <a:latin typeface="Times New Roman" pitchFamily="18" charset="0"/>
                <a:ea typeface="楷体_GB2312" pitchFamily="49" charset="-122"/>
              </a:rPr>
              <a:t>q</a:t>
            </a:r>
            <a:r>
              <a:rPr kumimoji="1" lang="en-US" altLang="zh-CN" sz="1600">
                <a:solidFill>
                  <a:srgbClr val="000000"/>
                </a:solidFill>
                <a:latin typeface="Times New Roman" pitchFamily="18" charset="0"/>
                <a:ea typeface="楷体_GB2312" pitchFamily="49" charset="-122"/>
              </a:rPr>
              <a:t>min</a:t>
            </a:r>
            <a:r>
              <a:rPr kumimoji="1" lang="zh-CN" altLang="en-US" sz="2800">
                <a:solidFill>
                  <a:srgbClr val="000000"/>
                </a:solidFill>
                <a:latin typeface="Times New Roman" pitchFamily="18" charset="0"/>
                <a:ea typeface="楷体_GB2312" pitchFamily="49" charset="-122"/>
              </a:rPr>
              <a:t>之比。用</a:t>
            </a:r>
            <a:r>
              <a:rPr kumimoji="1" lang="en-US" altLang="zh-CN" sz="2800">
                <a:solidFill>
                  <a:srgbClr val="000000"/>
                </a:solidFill>
                <a:latin typeface="Times New Roman" pitchFamily="18" charset="0"/>
                <a:ea typeface="楷体_GB2312" pitchFamily="49" charset="-122"/>
              </a:rPr>
              <a:t>R </a:t>
            </a:r>
            <a:r>
              <a:rPr kumimoji="1" lang="zh-CN" altLang="en-US" sz="2800">
                <a:solidFill>
                  <a:srgbClr val="000000"/>
                </a:solidFill>
                <a:latin typeface="Times New Roman" pitchFamily="18" charset="0"/>
                <a:ea typeface="楷体_GB2312" pitchFamily="49" charset="-122"/>
              </a:rPr>
              <a:t>表示，它反映了控制阀调节能力的大小。</a:t>
            </a:r>
          </a:p>
        </p:txBody>
      </p:sp>
      <p:graphicFrame>
        <p:nvGraphicFramePr>
          <p:cNvPr id="728071" name="Object 7"/>
          <p:cNvGraphicFramePr>
            <a:graphicFrameLocks noChangeAspect="1"/>
          </p:cNvGraphicFramePr>
          <p:nvPr/>
        </p:nvGraphicFramePr>
        <p:xfrm>
          <a:off x="3352800" y="4648200"/>
          <a:ext cx="1143000" cy="865188"/>
        </p:xfrm>
        <a:graphic>
          <a:graphicData uri="http://schemas.openxmlformats.org/presentationml/2006/ole">
            <mc:AlternateContent xmlns:mc="http://schemas.openxmlformats.org/markup-compatibility/2006">
              <mc:Choice xmlns:v="urn:schemas-microsoft-com:vml" Requires="v">
                <p:oleObj spid="_x0000_s9240" name="Equation" r:id="rId3" imgW="571320" imgH="431640" progId="Equation.DSMT4">
                  <p:embed/>
                </p:oleObj>
              </mc:Choice>
              <mc:Fallback>
                <p:oleObj name="Equation" r:id="rId3" imgW="5713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648200"/>
                        <a:ext cx="1143000" cy="8651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8072" name="Text Box 8"/>
          <p:cNvSpPr txBox="1">
            <a:spLocks noChangeArrowheads="1"/>
          </p:cNvSpPr>
          <p:nvPr/>
        </p:nvSpPr>
        <p:spPr bwMode="auto">
          <a:xfrm>
            <a:off x="395288" y="5734050"/>
            <a:ext cx="568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国产控制阀：</a:t>
            </a:r>
            <a:r>
              <a:rPr kumimoji="1" lang="en-US" altLang="zh-CN" sz="2800">
                <a:solidFill>
                  <a:srgbClr val="000000"/>
                </a:solidFill>
                <a:latin typeface="Times New Roman" pitchFamily="18" charset="0"/>
                <a:ea typeface="楷体_GB2312" pitchFamily="49" charset="-122"/>
              </a:rPr>
              <a:t>R=30</a:t>
            </a:r>
            <a:r>
              <a:rPr kumimoji="1" lang="zh-CN" altLang="en-US" sz="2800">
                <a:solidFill>
                  <a:srgbClr val="000000"/>
                </a:solidFill>
                <a:latin typeface="Times New Roman" pitchFamily="18" charset="0"/>
                <a:ea typeface="楷体_GB2312" pitchFamily="49" charset="-122"/>
              </a:rPr>
              <a:t>。</a:t>
            </a:r>
          </a:p>
        </p:txBody>
      </p:sp>
    </p:spTree>
    <p:extLst>
      <p:ext uri="{BB962C8B-B14F-4D97-AF65-F5344CB8AC3E}">
        <p14:creationId xmlns:p14="http://schemas.microsoft.com/office/powerpoint/2010/main" val="2200249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8067"/>
                                        </p:tgtEl>
                                        <p:attrNameLst>
                                          <p:attrName>style.visibility</p:attrName>
                                        </p:attrNameLst>
                                      </p:cBhvr>
                                      <p:to>
                                        <p:strVal val="visible"/>
                                      </p:to>
                                    </p:set>
                                    <p:anim calcmode="lin" valueType="num">
                                      <p:cBhvr additive="base">
                                        <p:cTn id="7" dur="500" fill="hold"/>
                                        <p:tgtEl>
                                          <p:spTgt spid="728067"/>
                                        </p:tgtEl>
                                        <p:attrNameLst>
                                          <p:attrName>ppt_x</p:attrName>
                                        </p:attrNameLst>
                                      </p:cBhvr>
                                      <p:tavLst>
                                        <p:tav tm="0">
                                          <p:val>
                                            <p:strVal val="0-#ppt_w/2"/>
                                          </p:val>
                                        </p:tav>
                                        <p:tav tm="100000">
                                          <p:val>
                                            <p:strVal val="#ppt_x"/>
                                          </p:val>
                                        </p:tav>
                                      </p:tavLst>
                                    </p:anim>
                                    <p:anim calcmode="lin" valueType="num">
                                      <p:cBhvr additive="base">
                                        <p:cTn id="8" dur="500" fill="hold"/>
                                        <p:tgtEl>
                                          <p:spTgt spid="7280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8068"/>
                                        </p:tgtEl>
                                        <p:attrNameLst>
                                          <p:attrName>style.visibility</p:attrName>
                                        </p:attrNameLst>
                                      </p:cBhvr>
                                      <p:to>
                                        <p:strVal val="visible"/>
                                      </p:to>
                                    </p:set>
                                    <p:anim calcmode="lin" valueType="num">
                                      <p:cBhvr additive="base">
                                        <p:cTn id="13" dur="500" fill="hold"/>
                                        <p:tgtEl>
                                          <p:spTgt spid="728068"/>
                                        </p:tgtEl>
                                        <p:attrNameLst>
                                          <p:attrName>ppt_x</p:attrName>
                                        </p:attrNameLst>
                                      </p:cBhvr>
                                      <p:tavLst>
                                        <p:tav tm="0">
                                          <p:val>
                                            <p:strVal val="0-#ppt_w/2"/>
                                          </p:val>
                                        </p:tav>
                                        <p:tav tm="100000">
                                          <p:val>
                                            <p:strVal val="#ppt_x"/>
                                          </p:val>
                                        </p:tav>
                                      </p:tavLst>
                                    </p:anim>
                                    <p:anim calcmode="lin" valueType="num">
                                      <p:cBhvr additive="base">
                                        <p:cTn id="14" dur="500" fill="hold"/>
                                        <p:tgtEl>
                                          <p:spTgt spid="72806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8069"/>
                                        </p:tgtEl>
                                        <p:attrNameLst>
                                          <p:attrName>style.visibility</p:attrName>
                                        </p:attrNameLst>
                                      </p:cBhvr>
                                      <p:to>
                                        <p:strVal val="visible"/>
                                      </p:to>
                                    </p:set>
                                    <p:anim calcmode="lin" valueType="num">
                                      <p:cBhvr additive="base">
                                        <p:cTn id="19" dur="500" fill="hold"/>
                                        <p:tgtEl>
                                          <p:spTgt spid="728069"/>
                                        </p:tgtEl>
                                        <p:attrNameLst>
                                          <p:attrName>ppt_x</p:attrName>
                                        </p:attrNameLst>
                                      </p:cBhvr>
                                      <p:tavLst>
                                        <p:tav tm="0">
                                          <p:val>
                                            <p:strVal val="0-#ppt_w/2"/>
                                          </p:val>
                                        </p:tav>
                                        <p:tav tm="100000">
                                          <p:val>
                                            <p:strVal val="#ppt_x"/>
                                          </p:val>
                                        </p:tav>
                                      </p:tavLst>
                                    </p:anim>
                                    <p:anim calcmode="lin" valueType="num">
                                      <p:cBhvr additive="base">
                                        <p:cTn id="20" dur="500" fill="hold"/>
                                        <p:tgtEl>
                                          <p:spTgt spid="72806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28070"/>
                                        </p:tgtEl>
                                        <p:attrNameLst>
                                          <p:attrName>style.visibility</p:attrName>
                                        </p:attrNameLst>
                                      </p:cBhvr>
                                      <p:to>
                                        <p:strVal val="visible"/>
                                      </p:to>
                                    </p:set>
                                    <p:anim calcmode="lin" valueType="num">
                                      <p:cBhvr additive="base">
                                        <p:cTn id="25" dur="500" fill="hold"/>
                                        <p:tgtEl>
                                          <p:spTgt spid="728070"/>
                                        </p:tgtEl>
                                        <p:attrNameLst>
                                          <p:attrName>ppt_x</p:attrName>
                                        </p:attrNameLst>
                                      </p:cBhvr>
                                      <p:tavLst>
                                        <p:tav tm="0">
                                          <p:val>
                                            <p:strVal val="0-#ppt_w/2"/>
                                          </p:val>
                                        </p:tav>
                                        <p:tav tm="100000">
                                          <p:val>
                                            <p:strVal val="#ppt_x"/>
                                          </p:val>
                                        </p:tav>
                                      </p:tavLst>
                                    </p:anim>
                                    <p:anim calcmode="lin" valueType="num">
                                      <p:cBhvr additive="base">
                                        <p:cTn id="26" dur="500" fill="hold"/>
                                        <p:tgtEl>
                                          <p:spTgt spid="72807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728071"/>
                                        </p:tgtEl>
                                        <p:attrNameLst>
                                          <p:attrName>style.visibility</p:attrName>
                                        </p:attrNameLst>
                                      </p:cBhvr>
                                      <p:to>
                                        <p:strVal val="visible"/>
                                      </p:to>
                                    </p:set>
                                    <p:anim calcmode="lin" valueType="num">
                                      <p:cBhvr additive="base">
                                        <p:cTn id="31" dur="500" fill="hold"/>
                                        <p:tgtEl>
                                          <p:spTgt spid="728071"/>
                                        </p:tgtEl>
                                        <p:attrNameLst>
                                          <p:attrName>ppt_x</p:attrName>
                                        </p:attrNameLst>
                                      </p:cBhvr>
                                      <p:tavLst>
                                        <p:tav tm="0">
                                          <p:val>
                                            <p:strVal val="0-#ppt_w/2"/>
                                          </p:val>
                                        </p:tav>
                                        <p:tav tm="100000">
                                          <p:val>
                                            <p:strVal val="#ppt_x"/>
                                          </p:val>
                                        </p:tav>
                                      </p:tavLst>
                                    </p:anim>
                                    <p:anim calcmode="lin" valueType="num">
                                      <p:cBhvr additive="base">
                                        <p:cTn id="32" dur="500" fill="hold"/>
                                        <p:tgtEl>
                                          <p:spTgt spid="72807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28072"/>
                                        </p:tgtEl>
                                        <p:attrNameLst>
                                          <p:attrName>style.visibility</p:attrName>
                                        </p:attrNameLst>
                                      </p:cBhvr>
                                      <p:to>
                                        <p:strVal val="visible"/>
                                      </p:to>
                                    </p:set>
                                    <p:anim calcmode="lin" valueType="num">
                                      <p:cBhvr additive="base">
                                        <p:cTn id="37" dur="500" fill="hold"/>
                                        <p:tgtEl>
                                          <p:spTgt spid="728072"/>
                                        </p:tgtEl>
                                        <p:attrNameLst>
                                          <p:attrName>ppt_x</p:attrName>
                                        </p:attrNameLst>
                                      </p:cBhvr>
                                      <p:tavLst>
                                        <p:tav tm="0">
                                          <p:val>
                                            <p:strVal val="0-#ppt_w/2"/>
                                          </p:val>
                                        </p:tav>
                                        <p:tav tm="100000">
                                          <p:val>
                                            <p:strVal val="#ppt_x"/>
                                          </p:val>
                                        </p:tav>
                                      </p:tavLst>
                                    </p:anim>
                                    <p:anim calcmode="lin" valueType="num">
                                      <p:cBhvr additive="base">
                                        <p:cTn id="38" dur="500" fill="hold"/>
                                        <p:tgtEl>
                                          <p:spTgt spid="7280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67" grpId="0"/>
      <p:bldP spid="728068" grpId="0" autoUpdateAnimBg="0"/>
      <p:bldP spid="728069" grpId="0" autoUpdateAnimBg="0"/>
      <p:bldP spid="728070" grpId="0" autoUpdateAnimBg="0"/>
      <p:bldP spid="728072"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39750" y="836613"/>
            <a:ext cx="3613150" cy="488950"/>
          </a:xfrm>
        </p:spPr>
        <p:txBody>
          <a:bodyPr/>
          <a:lstStyle/>
          <a:p>
            <a:pPr eaLnBrk="1" hangingPunct="1"/>
            <a:r>
              <a:rPr lang="zh-CN" altLang="en-US" sz="2400" b="1" smtClean="0">
                <a:solidFill>
                  <a:srgbClr val="FF0000"/>
                </a:solidFill>
                <a:latin typeface="宋体" pitchFamily="2" charset="-122"/>
              </a:rPr>
              <a:t>固有流量特性</a:t>
            </a:r>
          </a:p>
        </p:txBody>
      </p:sp>
      <p:sp>
        <p:nvSpPr>
          <p:cNvPr id="47107" name="Rectangle 3"/>
          <p:cNvSpPr>
            <a:spLocks noGrp="1" noChangeArrowheads="1"/>
          </p:cNvSpPr>
          <p:nvPr>
            <p:ph type="body" sz="half" idx="1"/>
          </p:nvPr>
        </p:nvSpPr>
        <p:spPr>
          <a:xfrm>
            <a:off x="395536" y="1628800"/>
            <a:ext cx="8208962" cy="4104357"/>
          </a:xfrm>
        </p:spPr>
        <p:txBody>
          <a:bodyPr/>
          <a:lstStyle/>
          <a:p>
            <a:pPr eaLnBrk="1" hangingPunct="1">
              <a:lnSpc>
                <a:spcPct val="120000"/>
              </a:lnSpc>
              <a:buFontTx/>
              <a:buNone/>
            </a:pPr>
            <a:r>
              <a:rPr lang="en-US" altLang="zh-CN" sz="2000" dirty="0" smtClean="0"/>
              <a:t>       </a:t>
            </a:r>
            <a:r>
              <a:rPr lang="zh-CN" altLang="en-US" sz="2000" b="1" dirty="0" smtClean="0">
                <a:latin typeface="幼圆" pitchFamily="49" charset="-122"/>
                <a:ea typeface="幼圆" pitchFamily="49" charset="-122"/>
              </a:rPr>
              <a:t>在前后压差不变的情况下得出的流量特性或称为理想流量特性，通常有三种典型形式：</a:t>
            </a:r>
          </a:p>
          <a:p>
            <a:pPr eaLnBrk="1" hangingPunct="1">
              <a:lnSpc>
                <a:spcPct val="120000"/>
              </a:lnSpc>
            </a:pPr>
            <a:r>
              <a:rPr lang="zh-CN" altLang="en-US" sz="2000" b="1" dirty="0" smtClean="0">
                <a:latin typeface="幼圆" pitchFamily="49" charset="-122"/>
                <a:ea typeface="幼圆" pitchFamily="49" charset="-122"/>
              </a:rPr>
              <a:t>（</a:t>
            </a:r>
            <a:r>
              <a:rPr lang="en-US" altLang="zh-CN" sz="2000" b="1" dirty="0" smtClean="0">
                <a:latin typeface="幼圆" pitchFamily="49" charset="-122"/>
                <a:ea typeface="幼圆" pitchFamily="49" charset="-122"/>
              </a:rPr>
              <a:t>1</a:t>
            </a:r>
            <a:r>
              <a:rPr lang="zh-CN" altLang="en-US" sz="2000" b="1" dirty="0" smtClean="0">
                <a:latin typeface="幼圆" pitchFamily="49" charset="-122"/>
                <a:ea typeface="幼圆" pitchFamily="49" charset="-122"/>
              </a:rPr>
              <a:t>）直线特性（线性）</a:t>
            </a:r>
            <a:r>
              <a:rPr lang="en-US" altLang="zh-CN" sz="2000" b="1" dirty="0" smtClean="0">
                <a:ea typeface="幼圆" pitchFamily="49" charset="-122"/>
              </a:rPr>
              <a:t>—</a:t>
            </a:r>
            <a:r>
              <a:rPr lang="zh-CN" altLang="en-US" sz="2000" b="1" dirty="0" smtClean="0">
                <a:latin typeface="幼圆" pitchFamily="49" charset="-122"/>
                <a:ea typeface="幼圆" pitchFamily="49" charset="-122"/>
              </a:rPr>
              <a:t>流量与阀芯位移成直线关系；</a:t>
            </a:r>
          </a:p>
          <a:p>
            <a:pPr eaLnBrk="1" hangingPunct="1">
              <a:lnSpc>
                <a:spcPct val="120000"/>
              </a:lnSpc>
            </a:pPr>
            <a:r>
              <a:rPr lang="zh-CN" altLang="en-US" sz="2000" b="1" dirty="0" smtClean="0">
                <a:latin typeface="幼圆" pitchFamily="49" charset="-122"/>
                <a:ea typeface="幼圆" pitchFamily="49" charset="-122"/>
              </a:rPr>
              <a:t>（</a:t>
            </a:r>
            <a:r>
              <a:rPr lang="en-US" altLang="zh-CN" sz="2000" b="1" dirty="0" smtClean="0">
                <a:latin typeface="幼圆" pitchFamily="49" charset="-122"/>
                <a:ea typeface="幼圆" pitchFamily="49" charset="-122"/>
              </a:rPr>
              <a:t>2</a:t>
            </a:r>
            <a:r>
              <a:rPr lang="zh-CN" altLang="en-US" sz="2000" b="1" dirty="0" smtClean="0">
                <a:latin typeface="幼圆" pitchFamily="49" charset="-122"/>
                <a:ea typeface="幼圆" pitchFamily="49" charset="-122"/>
              </a:rPr>
              <a:t>）对数特性（等百分比）</a:t>
            </a:r>
            <a:r>
              <a:rPr lang="en-US" altLang="zh-CN" sz="2000" b="1" dirty="0" smtClean="0">
                <a:ea typeface="幼圆" pitchFamily="49" charset="-122"/>
              </a:rPr>
              <a:t>—</a:t>
            </a:r>
            <a:r>
              <a:rPr lang="zh-CN" altLang="en-US" sz="2000" b="1" dirty="0" smtClean="0">
                <a:latin typeface="幼圆" pitchFamily="49" charset="-122"/>
                <a:ea typeface="幼圆" pitchFamily="49" charset="-122"/>
              </a:rPr>
              <a:t>流量与阀芯位移成对数关系，即引起的流量变化的百分比相等；</a:t>
            </a:r>
          </a:p>
          <a:p>
            <a:pPr eaLnBrk="1" hangingPunct="1">
              <a:lnSpc>
                <a:spcPct val="120000"/>
              </a:lnSpc>
            </a:pPr>
            <a:r>
              <a:rPr lang="zh-CN" altLang="en-US" sz="2000" b="1" dirty="0" smtClean="0">
                <a:latin typeface="幼圆" pitchFamily="49" charset="-122"/>
                <a:ea typeface="幼圆" pitchFamily="49" charset="-122"/>
              </a:rPr>
              <a:t>（</a:t>
            </a:r>
            <a:r>
              <a:rPr lang="en-US" altLang="zh-CN" sz="2000" b="1" dirty="0" smtClean="0">
                <a:latin typeface="幼圆" pitchFamily="49" charset="-122"/>
                <a:ea typeface="幼圆" pitchFamily="49" charset="-122"/>
              </a:rPr>
              <a:t>3</a:t>
            </a:r>
            <a:r>
              <a:rPr lang="zh-CN" altLang="en-US" sz="2000" b="1" dirty="0" smtClean="0">
                <a:latin typeface="幼圆" pitchFamily="49" charset="-122"/>
                <a:ea typeface="幼圆" pitchFamily="49" charset="-122"/>
              </a:rPr>
              <a:t>）快开特性</a:t>
            </a:r>
            <a:r>
              <a:rPr lang="en-US" altLang="zh-CN" sz="2000" b="1" dirty="0" smtClean="0">
                <a:ea typeface="幼圆" pitchFamily="49" charset="-122"/>
              </a:rPr>
              <a:t>—</a:t>
            </a:r>
            <a:r>
              <a:rPr lang="zh-CN" altLang="en-US" sz="2000" b="1" dirty="0" smtClean="0">
                <a:latin typeface="幼圆" pitchFamily="49" charset="-122"/>
                <a:ea typeface="幼圆" pitchFamily="49" charset="-122"/>
              </a:rPr>
              <a:t>开度较小时流量变化较大，随开度增大很快达到最大值。</a:t>
            </a:r>
          </a:p>
          <a:p>
            <a:pPr eaLnBrk="1" hangingPunct="1">
              <a:lnSpc>
                <a:spcPct val="120000"/>
              </a:lnSpc>
            </a:pPr>
            <a:r>
              <a:rPr lang="zh-CN" altLang="en-US" sz="2000" b="1" dirty="0" smtClean="0">
                <a:latin typeface="幼圆" pitchFamily="49" charset="-122"/>
                <a:ea typeface="幼圆" pitchFamily="49" charset="-122"/>
              </a:rPr>
              <a:t>快开特性主要用于二位式调节及程序控制中。因此，控制阀的特性选择是指如何选择直线和等百分比流量特性。</a:t>
            </a:r>
            <a:r>
              <a:rPr lang="zh-CN" altLang="en-US" sz="2000" dirty="0" smtClean="0"/>
              <a:t> </a:t>
            </a:r>
            <a:endParaRPr lang="zh-CN" altLang="en-US" sz="2000" b="1" dirty="0" smtClean="0">
              <a:latin typeface="幼圆" pitchFamily="49" charset="-122"/>
              <a:ea typeface="幼圆" pitchFamily="49" charset="-122"/>
            </a:endParaRPr>
          </a:p>
        </p:txBody>
      </p:sp>
      <p:sp>
        <p:nvSpPr>
          <p:cNvPr id="4710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47109" name="Rectangle 5"/>
          <p:cNvSpPr>
            <a:spLocks noChangeArrowheads="1"/>
          </p:cNvSpPr>
          <p:nvPr/>
        </p:nvSpPr>
        <p:spPr bwMode="auto">
          <a:xfrm>
            <a:off x="0" y="2614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095639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10244" name="Rectangle 5"/>
          <p:cNvSpPr>
            <a:spLocks noChangeArrowheads="1"/>
          </p:cNvSpPr>
          <p:nvPr/>
        </p:nvSpPr>
        <p:spPr bwMode="auto">
          <a:xfrm>
            <a:off x="0" y="2614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10242" name="Object 11"/>
          <p:cNvGraphicFramePr>
            <a:graphicFrameLocks noGrp="1" noChangeAspect="1"/>
          </p:cNvGraphicFramePr>
          <p:nvPr>
            <p:ph/>
          </p:nvPr>
        </p:nvGraphicFramePr>
        <p:xfrm>
          <a:off x="250825" y="2276475"/>
          <a:ext cx="8604250" cy="3746500"/>
        </p:xfrm>
        <a:graphic>
          <a:graphicData uri="http://schemas.openxmlformats.org/presentationml/2006/ole">
            <mc:AlternateContent xmlns:mc="http://schemas.openxmlformats.org/markup-compatibility/2006">
              <mc:Choice xmlns:v="urn:schemas-microsoft-com:vml" Requires="v">
                <p:oleObj spid="_x0000_s10264" name="Visio" r:id="rId3" imgW="5713476" imgH="2487168" progId="Visio.Drawing.11">
                  <p:embed/>
                </p:oleObj>
              </mc:Choice>
              <mc:Fallback>
                <p:oleObj name="Visio" r:id="rId3" imgW="5713476" imgH="248716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276475"/>
                        <a:ext cx="8604250" cy="374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5" name="Rectangle 13"/>
          <p:cNvSpPr>
            <a:spLocks noChangeArrowheads="1"/>
          </p:cNvSpPr>
          <p:nvPr/>
        </p:nvSpPr>
        <p:spPr bwMode="auto">
          <a:xfrm>
            <a:off x="1331913" y="1112838"/>
            <a:ext cx="52863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0000"/>
              </a:lnSpc>
              <a:spcBef>
                <a:spcPct val="20000"/>
              </a:spcBef>
              <a:buFontTx/>
              <a:buChar char="•"/>
            </a:pPr>
            <a:r>
              <a:rPr lang="zh-CN" altLang="en-US" sz="2800"/>
              <a:t>三种典型固有流量特性的比较：</a:t>
            </a:r>
          </a:p>
        </p:txBody>
      </p:sp>
    </p:spTree>
    <p:extLst>
      <p:ext uri="{BB962C8B-B14F-4D97-AF65-F5344CB8AC3E}">
        <p14:creationId xmlns:p14="http://schemas.microsoft.com/office/powerpoint/2010/main" val="19078216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Text Box 2"/>
          <p:cNvSpPr txBox="1">
            <a:spLocks noChangeArrowheads="1"/>
          </p:cNvSpPr>
          <p:nvPr/>
        </p:nvSpPr>
        <p:spPr bwMode="auto">
          <a:xfrm>
            <a:off x="395288" y="333375"/>
            <a:ext cx="8424862"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线性阀：是指控制阀的相对流量与相对开度成线性关系。阀杆单位行程变化所引起的相对流量变化是常数。</a:t>
            </a:r>
          </a:p>
          <a:p>
            <a:pPr eaLnBrk="1" hangingPunct="1">
              <a:spcBef>
                <a:spcPct val="50000"/>
              </a:spcBef>
            </a:pPr>
            <a:r>
              <a:rPr kumimoji="1" lang="zh-CN" altLang="en-US">
                <a:latin typeface="Garamond" pitchFamily="18" charset="0"/>
              </a:rPr>
              <a:t>     </a:t>
            </a:r>
            <a:r>
              <a:rPr kumimoji="1" lang="zh-CN" altLang="en-US" sz="2000">
                <a:latin typeface="Garamond" pitchFamily="18" charset="0"/>
              </a:rPr>
              <a:t>也就是说阀门开度达到</a:t>
            </a:r>
            <a:r>
              <a:rPr kumimoji="1" lang="en-US" altLang="zh-CN" sz="2000">
                <a:latin typeface="Garamond" pitchFamily="18" charset="0"/>
              </a:rPr>
              <a:t>50%</a:t>
            </a:r>
            <a:r>
              <a:rPr kumimoji="1" lang="zh-CN" altLang="en-US" sz="2000">
                <a:latin typeface="Garamond" pitchFamily="18" charset="0"/>
              </a:rPr>
              <a:t>，阀门的流量也达到</a:t>
            </a:r>
            <a:r>
              <a:rPr kumimoji="1" lang="en-US" altLang="zh-CN" sz="2000">
                <a:latin typeface="Garamond" pitchFamily="18" charset="0"/>
              </a:rPr>
              <a:t>50%.</a:t>
            </a:r>
          </a:p>
        </p:txBody>
      </p:sp>
      <p:graphicFrame>
        <p:nvGraphicFramePr>
          <p:cNvPr id="729091" name="Object 3"/>
          <p:cNvGraphicFramePr>
            <a:graphicFrameLocks noChangeAspect="1"/>
          </p:cNvGraphicFramePr>
          <p:nvPr/>
        </p:nvGraphicFramePr>
        <p:xfrm>
          <a:off x="2987675" y="5013325"/>
          <a:ext cx="2286000" cy="958850"/>
        </p:xfrm>
        <a:graphic>
          <a:graphicData uri="http://schemas.openxmlformats.org/presentationml/2006/ole">
            <mc:AlternateContent xmlns:mc="http://schemas.openxmlformats.org/markup-compatibility/2006">
              <mc:Choice xmlns:v="urn:schemas-microsoft-com:vml" Requires="v">
                <p:oleObj spid="_x0000_s11332" name="Equation" r:id="rId3" imgW="1028520" imgH="431640" progId="Equation.DSMT4">
                  <p:embed/>
                </p:oleObj>
              </mc:Choice>
              <mc:Fallback>
                <p:oleObj name="Equation" r:id="rId3" imgW="10285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5013325"/>
                        <a:ext cx="2286000" cy="9588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9092" name="Object 4"/>
          <p:cNvGraphicFramePr>
            <a:graphicFrameLocks noChangeAspect="1"/>
          </p:cNvGraphicFramePr>
          <p:nvPr/>
        </p:nvGraphicFramePr>
        <p:xfrm>
          <a:off x="3203575" y="2349500"/>
          <a:ext cx="1816100" cy="1981200"/>
        </p:xfrm>
        <a:graphic>
          <a:graphicData uri="http://schemas.openxmlformats.org/presentationml/2006/ole">
            <mc:AlternateContent xmlns:mc="http://schemas.openxmlformats.org/markup-compatibility/2006">
              <mc:Choice xmlns:v="urn:schemas-microsoft-com:vml" Requires="v">
                <p:oleObj spid="_x0000_s11333" name="Equation" r:id="rId5" imgW="838080" imgH="914400" progId="Equation.DSMT4">
                  <p:embed/>
                </p:oleObj>
              </mc:Choice>
              <mc:Fallback>
                <p:oleObj name="Equation" r:id="rId5" imgW="838080" imgH="914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575" y="2349500"/>
                        <a:ext cx="1816100" cy="1981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9093" name="Text Box 5"/>
          <p:cNvSpPr txBox="1">
            <a:spLocks noChangeArrowheads="1"/>
          </p:cNvSpPr>
          <p:nvPr/>
        </p:nvSpPr>
        <p:spPr bwMode="auto">
          <a:xfrm>
            <a:off x="611188" y="42926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积分表达式为</a:t>
            </a:r>
          </a:p>
        </p:txBody>
      </p:sp>
      <p:graphicFrame>
        <p:nvGraphicFramePr>
          <p:cNvPr id="11268" name="Object 6"/>
          <p:cNvGraphicFramePr>
            <a:graphicFrameLocks noChangeAspect="1"/>
          </p:cNvGraphicFramePr>
          <p:nvPr/>
        </p:nvGraphicFramePr>
        <p:xfrm>
          <a:off x="6156325" y="2852738"/>
          <a:ext cx="1368425" cy="1108075"/>
        </p:xfrm>
        <a:graphic>
          <a:graphicData uri="http://schemas.openxmlformats.org/presentationml/2006/ole">
            <mc:AlternateContent xmlns:mc="http://schemas.openxmlformats.org/markup-compatibility/2006">
              <mc:Choice xmlns:v="urn:schemas-microsoft-com:vml" Requires="v">
                <p:oleObj spid="_x0000_s11334" name="公式" r:id="rId7" imgW="482400" imgH="393480" progId="Equation.3">
                  <p:embed/>
                </p:oleObj>
              </mc:Choice>
              <mc:Fallback>
                <p:oleObj name="公式" r:id="rId7" imgW="4824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325" y="2852738"/>
                        <a:ext cx="1368425"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90960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9090"/>
                                        </p:tgtEl>
                                        <p:attrNameLst>
                                          <p:attrName>style.visibility</p:attrName>
                                        </p:attrNameLst>
                                      </p:cBhvr>
                                      <p:to>
                                        <p:strVal val="visible"/>
                                      </p:to>
                                    </p:set>
                                    <p:anim calcmode="lin" valueType="num">
                                      <p:cBhvr additive="base">
                                        <p:cTn id="7" dur="500" fill="hold"/>
                                        <p:tgtEl>
                                          <p:spTgt spid="729090"/>
                                        </p:tgtEl>
                                        <p:attrNameLst>
                                          <p:attrName>ppt_x</p:attrName>
                                        </p:attrNameLst>
                                      </p:cBhvr>
                                      <p:tavLst>
                                        <p:tav tm="0">
                                          <p:val>
                                            <p:strVal val="0-#ppt_w/2"/>
                                          </p:val>
                                        </p:tav>
                                        <p:tav tm="100000">
                                          <p:val>
                                            <p:strVal val="#ppt_x"/>
                                          </p:val>
                                        </p:tav>
                                      </p:tavLst>
                                    </p:anim>
                                    <p:anim calcmode="lin" valueType="num">
                                      <p:cBhvr additive="base">
                                        <p:cTn id="8" dur="500" fill="hold"/>
                                        <p:tgtEl>
                                          <p:spTgt spid="7290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29092"/>
                                        </p:tgtEl>
                                        <p:attrNameLst>
                                          <p:attrName>style.visibility</p:attrName>
                                        </p:attrNameLst>
                                      </p:cBhvr>
                                      <p:to>
                                        <p:strVal val="visible"/>
                                      </p:to>
                                    </p:set>
                                    <p:anim calcmode="lin" valueType="num">
                                      <p:cBhvr additive="base">
                                        <p:cTn id="13" dur="500" fill="hold"/>
                                        <p:tgtEl>
                                          <p:spTgt spid="729092"/>
                                        </p:tgtEl>
                                        <p:attrNameLst>
                                          <p:attrName>ppt_x</p:attrName>
                                        </p:attrNameLst>
                                      </p:cBhvr>
                                      <p:tavLst>
                                        <p:tav tm="0">
                                          <p:val>
                                            <p:strVal val="0-#ppt_w/2"/>
                                          </p:val>
                                        </p:tav>
                                        <p:tav tm="100000">
                                          <p:val>
                                            <p:strVal val="#ppt_x"/>
                                          </p:val>
                                        </p:tav>
                                      </p:tavLst>
                                    </p:anim>
                                    <p:anim calcmode="lin" valueType="num">
                                      <p:cBhvr additive="base">
                                        <p:cTn id="14" dur="500" fill="hold"/>
                                        <p:tgtEl>
                                          <p:spTgt spid="72909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9093"/>
                                        </p:tgtEl>
                                        <p:attrNameLst>
                                          <p:attrName>style.visibility</p:attrName>
                                        </p:attrNameLst>
                                      </p:cBhvr>
                                      <p:to>
                                        <p:strVal val="visible"/>
                                      </p:to>
                                    </p:set>
                                    <p:anim calcmode="lin" valueType="num">
                                      <p:cBhvr additive="base">
                                        <p:cTn id="19" dur="500" fill="hold"/>
                                        <p:tgtEl>
                                          <p:spTgt spid="729093"/>
                                        </p:tgtEl>
                                        <p:attrNameLst>
                                          <p:attrName>ppt_x</p:attrName>
                                        </p:attrNameLst>
                                      </p:cBhvr>
                                      <p:tavLst>
                                        <p:tav tm="0">
                                          <p:val>
                                            <p:strVal val="0-#ppt_w/2"/>
                                          </p:val>
                                        </p:tav>
                                        <p:tav tm="100000">
                                          <p:val>
                                            <p:strVal val="#ppt_x"/>
                                          </p:val>
                                        </p:tav>
                                      </p:tavLst>
                                    </p:anim>
                                    <p:anim calcmode="lin" valueType="num">
                                      <p:cBhvr additive="base">
                                        <p:cTn id="20" dur="500" fill="hold"/>
                                        <p:tgtEl>
                                          <p:spTgt spid="7290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29091"/>
                                        </p:tgtEl>
                                        <p:attrNameLst>
                                          <p:attrName>style.visibility</p:attrName>
                                        </p:attrNameLst>
                                      </p:cBhvr>
                                      <p:to>
                                        <p:strVal val="visible"/>
                                      </p:to>
                                    </p:set>
                                    <p:anim calcmode="lin" valueType="num">
                                      <p:cBhvr additive="base">
                                        <p:cTn id="25" dur="500" fill="hold"/>
                                        <p:tgtEl>
                                          <p:spTgt spid="729091"/>
                                        </p:tgtEl>
                                        <p:attrNameLst>
                                          <p:attrName>ppt_x</p:attrName>
                                        </p:attrNameLst>
                                      </p:cBhvr>
                                      <p:tavLst>
                                        <p:tav tm="0">
                                          <p:val>
                                            <p:strVal val="0-#ppt_w/2"/>
                                          </p:val>
                                        </p:tav>
                                        <p:tav tm="100000">
                                          <p:val>
                                            <p:strVal val="#ppt_x"/>
                                          </p:val>
                                        </p:tav>
                                      </p:tavLst>
                                    </p:anim>
                                    <p:anim calcmode="lin" valueType="num">
                                      <p:cBhvr additive="base">
                                        <p:cTn id="26" dur="500" fill="hold"/>
                                        <p:tgtEl>
                                          <p:spTgt spid="7290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090" grpId="0" autoUpdateAnimBg="0"/>
      <p:bldP spid="72909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ext Box 2"/>
          <p:cNvSpPr txBox="1">
            <a:spLocks noChangeArrowheads="1"/>
          </p:cNvSpPr>
          <p:nvPr/>
        </p:nvSpPr>
        <p:spPr bwMode="auto">
          <a:xfrm>
            <a:off x="381000" y="228600"/>
            <a:ext cx="8439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对数阀：是指单位行程变化所引起的相对流量变化与此点的相对流量成正比关系。</a:t>
            </a:r>
          </a:p>
        </p:txBody>
      </p:sp>
      <p:sp>
        <p:nvSpPr>
          <p:cNvPr id="730115" name="Text Box 3"/>
          <p:cNvSpPr txBox="1">
            <a:spLocks noChangeArrowheads="1"/>
          </p:cNvSpPr>
          <p:nvPr/>
        </p:nvSpPr>
        <p:spPr bwMode="auto">
          <a:xfrm>
            <a:off x="457200" y="5029200"/>
            <a:ext cx="8305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快开阀：在开度较小时就有较大流量，随着开度的增大，流量很快就达到最大，随后在增大开度时流量的变化很小，故称为快开特性。</a:t>
            </a:r>
          </a:p>
        </p:txBody>
      </p:sp>
      <p:graphicFrame>
        <p:nvGraphicFramePr>
          <p:cNvPr id="730116" name="Object 4"/>
          <p:cNvGraphicFramePr>
            <a:graphicFrameLocks noChangeAspect="1"/>
          </p:cNvGraphicFramePr>
          <p:nvPr/>
        </p:nvGraphicFramePr>
        <p:xfrm>
          <a:off x="3348038" y="3597275"/>
          <a:ext cx="2663825" cy="1312863"/>
        </p:xfrm>
        <a:graphic>
          <a:graphicData uri="http://schemas.openxmlformats.org/presentationml/2006/ole">
            <mc:AlternateContent xmlns:mc="http://schemas.openxmlformats.org/markup-compatibility/2006">
              <mc:Choice xmlns:v="urn:schemas-microsoft-com:vml" Requires="v">
                <p:oleObj spid="_x0000_s12378" name="Equation" r:id="rId3" imgW="876240" imgH="431640" progId="Equation.DSMT4">
                  <p:embed/>
                </p:oleObj>
              </mc:Choice>
              <mc:Fallback>
                <p:oleObj name="Equation" r:id="rId3" imgW="8762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3597275"/>
                        <a:ext cx="2663825" cy="13128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0117" name="Object 5"/>
          <p:cNvGraphicFramePr>
            <a:graphicFrameLocks noChangeAspect="1"/>
          </p:cNvGraphicFramePr>
          <p:nvPr/>
        </p:nvGraphicFramePr>
        <p:xfrm>
          <a:off x="1258888" y="1412875"/>
          <a:ext cx="2736850" cy="1871663"/>
        </p:xfrm>
        <a:graphic>
          <a:graphicData uri="http://schemas.openxmlformats.org/presentationml/2006/ole">
            <mc:AlternateContent xmlns:mc="http://schemas.openxmlformats.org/markup-compatibility/2006">
              <mc:Choice xmlns:v="urn:schemas-microsoft-com:vml" Requires="v">
                <p:oleObj spid="_x0000_s12379" name="Equation" r:id="rId5" imgW="1117440" imgH="914400" progId="Equation.DSMT4">
                  <p:embed/>
                </p:oleObj>
              </mc:Choice>
              <mc:Fallback>
                <p:oleObj name="Equation" r:id="rId5" imgW="1117440" imgH="914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412875"/>
                        <a:ext cx="2736850" cy="18716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0118" name="Text Box 6"/>
          <p:cNvSpPr txBox="1">
            <a:spLocks noChangeArrowheads="1"/>
          </p:cNvSpPr>
          <p:nvPr/>
        </p:nvSpPr>
        <p:spPr bwMode="auto">
          <a:xfrm>
            <a:off x="611188" y="3716338"/>
            <a:ext cx="243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积分表达式为</a:t>
            </a:r>
          </a:p>
        </p:txBody>
      </p:sp>
      <p:sp>
        <p:nvSpPr>
          <p:cNvPr id="12297" name="Rectangle 8"/>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12292" name="Object 7"/>
          <p:cNvGraphicFramePr>
            <a:graphicFrameLocks noChangeAspect="1"/>
          </p:cNvGraphicFramePr>
          <p:nvPr/>
        </p:nvGraphicFramePr>
        <p:xfrm>
          <a:off x="5003800" y="1341438"/>
          <a:ext cx="1944688" cy="1108075"/>
        </p:xfrm>
        <a:graphic>
          <a:graphicData uri="http://schemas.openxmlformats.org/presentationml/2006/ole">
            <mc:AlternateContent xmlns:mc="http://schemas.openxmlformats.org/markup-compatibility/2006">
              <mc:Choice xmlns:v="urn:schemas-microsoft-com:vml" Requires="v">
                <p:oleObj spid="_x0000_s12380" name="公式" r:id="rId7" imgW="685800" imgH="393700" progId="Equation.3">
                  <p:embed/>
                </p:oleObj>
              </mc:Choice>
              <mc:Fallback>
                <p:oleObj name="公式" r:id="rId7" imgW="685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1341438"/>
                        <a:ext cx="1944688"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8" name="Rectangle 10"/>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12293" name="Object 9"/>
          <p:cNvGraphicFramePr>
            <a:graphicFrameLocks noChangeAspect="1"/>
          </p:cNvGraphicFramePr>
          <p:nvPr/>
        </p:nvGraphicFramePr>
        <p:xfrm>
          <a:off x="5148263" y="2565400"/>
          <a:ext cx="1800225" cy="1003300"/>
        </p:xfrm>
        <a:graphic>
          <a:graphicData uri="http://schemas.openxmlformats.org/presentationml/2006/ole">
            <mc:AlternateContent xmlns:mc="http://schemas.openxmlformats.org/markup-compatibility/2006">
              <mc:Choice xmlns:v="urn:schemas-microsoft-com:vml" Requires="v">
                <p:oleObj spid="_x0000_s12381" name="公式" r:id="rId9" imgW="749300" imgH="419100" progId="Equation.3">
                  <p:embed/>
                </p:oleObj>
              </mc:Choice>
              <mc:Fallback>
                <p:oleObj name="公式" r:id="rId9" imgW="749300" imgH="41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8263" y="2565400"/>
                        <a:ext cx="1800225"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20780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0114"/>
                                        </p:tgtEl>
                                        <p:attrNameLst>
                                          <p:attrName>style.visibility</p:attrName>
                                        </p:attrNameLst>
                                      </p:cBhvr>
                                      <p:to>
                                        <p:strVal val="visible"/>
                                      </p:to>
                                    </p:set>
                                    <p:anim calcmode="lin" valueType="num">
                                      <p:cBhvr additive="base">
                                        <p:cTn id="7" dur="500" fill="hold"/>
                                        <p:tgtEl>
                                          <p:spTgt spid="730114"/>
                                        </p:tgtEl>
                                        <p:attrNameLst>
                                          <p:attrName>ppt_x</p:attrName>
                                        </p:attrNameLst>
                                      </p:cBhvr>
                                      <p:tavLst>
                                        <p:tav tm="0">
                                          <p:val>
                                            <p:strVal val="0-#ppt_w/2"/>
                                          </p:val>
                                        </p:tav>
                                        <p:tav tm="100000">
                                          <p:val>
                                            <p:strVal val="#ppt_x"/>
                                          </p:val>
                                        </p:tav>
                                      </p:tavLst>
                                    </p:anim>
                                    <p:anim calcmode="lin" valueType="num">
                                      <p:cBhvr additive="base">
                                        <p:cTn id="8" dur="500" fill="hold"/>
                                        <p:tgtEl>
                                          <p:spTgt spid="7301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30117"/>
                                        </p:tgtEl>
                                        <p:attrNameLst>
                                          <p:attrName>style.visibility</p:attrName>
                                        </p:attrNameLst>
                                      </p:cBhvr>
                                      <p:to>
                                        <p:strVal val="visible"/>
                                      </p:to>
                                    </p:set>
                                    <p:anim calcmode="lin" valueType="num">
                                      <p:cBhvr additive="base">
                                        <p:cTn id="13" dur="500" fill="hold"/>
                                        <p:tgtEl>
                                          <p:spTgt spid="730117"/>
                                        </p:tgtEl>
                                        <p:attrNameLst>
                                          <p:attrName>ppt_x</p:attrName>
                                        </p:attrNameLst>
                                      </p:cBhvr>
                                      <p:tavLst>
                                        <p:tav tm="0">
                                          <p:val>
                                            <p:strVal val="0-#ppt_w/2"/>
                                          </p:val>
                                        </p:tav>
                                        <p:tav tm="100000">
                                          <p:val>
                                            <p:strVal val="#ppt_x"/>
                                          </p:val>
                                        </p:tav>
                                      </p:tavLst>
                                    </p:anim>
                                    <p:anim calcmode="lin" valueType="num">
                                      <p:cBhvr additive="base">
                                        <p:cTn id="14" dur="500" fill="hold"/>
                                        <p:tgtEl>
                                          <p:spTgt spid="73011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0118"/>
                                        </p:tgtEl>
                                        <p:attrNameLst>
                                          <p:attrName>style.visibility</p:attrName>
                                        </p:attrNameLst>
                                      </p:cBhvr>
                                      <p:to>
                                        <p:strVal val="visible"/>
                                      </p:to>
                                    </p:set>
                                    <p:anim calcmode="lin" valueType="num">
                                      <p:cBhvr additive="base">
                                        <p:cTn id="19" dur="500" fill="hold"/>
                                        <p:tgtEl>
                                          <p:spTgt spid="730118"/>
                                        </p:tgtEl>
                                        <p:attrNameLst>
                                          <p:attrName>ppt_x</p:attrName>
                                        </p:attrNameLst>
                                      </p:cBhvr>
                                      <p:tavLst>
                                        <p:tav tm="0">
                                          <p:val>
                                            <p:strVal val="0-#ppt_w/2"/>
                                          </p:val>
                                        </p:tav>
                                        <p:tav tm="100000">
                                          <p:val>
                                            <p:strVal val="#ppt_x"/>
                                          </p:val>
                                        </p:tav>
                                      </p:tavLst>
                                    </p:anim>
                                    <p:anim calcmode="lin" valueType="num">
                                      <p:cBhvr additive="base">
                                        <p:cTn id="20" dur="500" fill="hold"/>
                                        <p:tgtEl>
                                          <p:spTgt spid="73011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30116"/>
                                        </p:tgtEl>
                                        <p:attrNameLst>
                                          <p:attrName>style.visibility</p:attrName>
                                        </p:attrNameLst>
                                      </p:cBhvr>
                                      <p:to>
                                        <p:strVal val="visible"/>
                                      </p:to>
                                    </p:set>
                                    <p:anim calcmode="lin" valueType="num">
                                      <p:cBhvr additive="base">
                                        <p:cTn id="25" dur="500" fill="hold"/>
                                        <p:tgtEl>
                                          <p:spTgt spid="730116"/>
                                        </p:tgtEl>
                                        <p:attrNameLst>
                                          <p:attrName>ppt_x</p:attrName>
                                        </p:attrNameLst>
                                      </p:cBhvr>
                                      <p:tavLst>
                                        <p:tav tm="0">
                                          <p:val>
                                            <p:strVal val="0-#ppt_w/2"/>
                                          </p:val>
                                        </p:tav>
                                        <p:tav tm="100000">
                                          <p:val>
                                            <p:strVal val="#ppt_x"/>
                                          </p:val>
                                        </p:tav>
                                      </p:tavLst>
                                    </p:anim>
                                    <p:anim calcmode="lin" valueType="num">
                                      <p:cBhvr additive="base">
                                        <p:cTn id="26" dur="500" fill="hold"/>
                                        <p:tgtEl>
                                          <p:spTgt spid="73011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30115"/>
                                        </p:tgtEl>
                                        <p:attrNameLst>
                                          <p:attrName>style.visibility</p:attrName>
                                        </p:attrNameLst>
                                      </p:cBhvr>
                                      <p:to>
                                        <p:strVal val="visible"/>
                                      </p:to>
                                    </p:set>
                                    <p:anim calcmode="lin" valueType="num">
                                      <p:cBhvr additive="base">
                                        <p:cTn id="31" dur="500" fill="hold"/>
                                        <p:tgtEl>
                                          <p:spTgt spid="730115"/>
                                        </p:tgtEl>
                                        <p:attrNameLst>
                                          <p:attrName>ppt_x</p:attrName>
                                        </p:attrNameLst>
                                      </p:cBhvr>
                                      <p:tavLst>
                                        <p:tav tm="0">
                                          <p:val>
                                            <p:strVal val="0-#ppt_w/2"/>
                                          </p:val>
                                        </p:tav>
                                        <p:tav tm="100000">
                                          <p:val>
                                            <p:strVal val="#ppt_x"/>
                                          </p:val>
                                        </p:tav>
                                      </p:tavLst>
                                    </p:anim>
                                    <p:anim calcmode="lin" valueType="num">
                                      <p:cBhvr additive="base">
                                        <p:cTn id="32" dur="500" fill="hold"/>
                                        <p:tgtEl>
                                          <p:spTgt spid="730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4" grpId="0" autoUpdateAnimBg="0"/>
      <p:bldP spid="730115" grpId="0" autoUpdateAnimBg="0"/>
      <p:bldP spid="73011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7" name="Text Box 3"/>
          <p:cNvSpPr txBox="1">
            <a:spLocks noChangeArrowheads="1"/>
          </p:cNvSpPr>
          <p:nvPr/>
        </p:nvSpPr>
        <p:spPr bwMode="auto">
          <a:xfrm>
            <a:off x="323850" y="1052513"/>
            <a:ext cx="882015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dirty="0">
                <a:latin typeface="Garamond" pitchFamily="18" charset="0"/>
              </a:rPr>
              <a:t>等百分数特性是指阀杆移动行程的增减相同时，流量特性是按等百分比增减。用数字表明这一关系会更清楚些。</a:t>
            </a:r>
          </a:p>
          <a:p>
            <a:pPr eaLnBrk="1" hangingPunct="1">
              <a:spcBef>
                <a:spcPct val="50000"/>
              </a:spcBef>
            </a:pPr>
            <a:r>
              <a:rPr kumimoji="1" lang="zh-CN" altLang="en-US" sz="2400" dirty="0">
                <a:latin typeface="Garamond" pitchFamily="18" charset="0"/>
              </a:rPr>
              <a:t>设相对行程</a:t>
            </a:r>
            <a:r>
              <a:rPr kumimoji="1" lang="en-US" altLang="zh-CN" sz="2400" dirty="0">
                <a:latin typeface="Garamond" pitchFamily="18" charset="0"/>
              </a:rPr>
              <a:t>L</a:t>
            </a:r>
            <a:r>
              <a:rPr kumimoji="1" lang="en-US" altLang="zh-CN" sz="2400" dirty="0"/>
              <a:t>‘</a:t>
            </a:r>
            <a:r>
              <a:rPr kumimoji="1" lang="en-US" altLang="zh-CN" sz="2400" dirty="0">
                <a:latin typeface="Garamond" pitchFamily="18" charset="0"/>
              </a:rPr>
              <a:t>/L </a:t>
            </a:r>
            <a:r>
              <a:rPr kumimoji="1" lang="zh-CN" altLang="en-US" sz="2400" dirty="0">
                <a:latin typeface="Garamond" pitchFamily="18" charset="0"/>
              </a:rPr>
              <a:t>分别为</a:t>
            </a:r>
            <a:r>
              <a:rPr kumimoji="1" lang="en-US" altLang="zh-CN" sz="2400" dirty="0">
                <a:latin typeface="Garamond" pitchFamily="18" charset="0"/>
              </a:rPr>
              <a:t>10%</a:t>
            </a:r>
            <a:r>
              <a:rPr kumimoji="1" lang="zh-CN" altLang="en-US" sz="2400" dirty="0">
                <a:latin typeface="Garamond" pitchFamily="18" charset="0"/>
              </a:rPr>
              <a:t>、</a:t>
            </a:r>
            <a:r>
              <a:rPr kumimoji="1" lang="en-US" altLang="zh-CN" sz="2400" dirty="0">
                <a:latin typeface="Garamond" pitchFamily="18" charset="0"/>
              </a:rPr>
              <a:t>50%</a:t>
            </a:r>
            <a:r>
              <a:rPr kumimoji="1" lang="zh-CN" altLang="en-US" sz="2400" dirty="0">
                <a:latin typeface="Garamond" pitchFamily="18" charset="0"/>
              </a:rPr>
              <a:t>和</a:t>
            </a:r>
            <a:r>
              <a:rPr kumimoji="1" lang="en-US" altLang="zh-CN" sz="2400" dirty="0">
                <a:latin typeface="Garamond" pitchFamily="18" charset="0"/>
              </a:rPr>
              <a:t>80%</a:t>
            </a:r>
            <a:r>
              <a:rPr kumimoji="1" lang="zh-CN" altLang="en-US" sz="2400" dirty="0">
                <a:latin typeface="Garamond" pitchFamily="18" charset="0"/>
              </a:rPr>
              <a:t>，</a:t>
            </a:r>
          </a:p>
          <a:p>
            <a:pPr eaLnBrk="1" hangingPunct="1">
              <a:spcBef>
                <a:spcPct val="50000"/>
              </a:spcBef>
            </a:pPr>
            <a:r>
              <a:rPr kumimoji="1" lang="zh-CN" altLang="en-US" sz="2400" dirty="0">
                <a:latin typeface="Garamond" pitchFamily="18" charset="0"/>
              </a:rPr>
              <a:t>流量分别为</a:t>
            </a:r>
            <a:r>
              <a:rPr kumimoji="1" lang="en-US" altLang="zh-CN" sz="2400" dirty="0">
                <a:latin typeface="Garamond" pitchFamily="18" charset="0"/>
              </a:rPr>
              <a:t>4.67, 18.3,  50.8</a:t>
            </a:r>
          </a:p>
          <a:p>
            <a:pPr eaLnBrk="1" hangingPunct="1">
              <a:spcBef>
                <a:spcPct val="50000"/>
              </a:spcBef>
            </a:pPr>
            <a:r>
              <a:rPr kumimoji="1" lang="zh-CN" altLang="en-US" sz="2400" dirty="0">
                <a:latin typeface="Garamond" pitchFamily="18" charset="0"/>
              </a:rPr>
              <a:t>当行程变化增加</a:t>
            </a:r>
            <a:r>
              <a:rPr kumimoji="1" lang="en-US" altLang="zh-CN" sz="2400" dirty="0">
                <a:latin typeface="Garamond" pitchFamily="18" charset="0"/>
              </a:rPr>
              <a:t>10%</a:t>
            </a:r>
            <a:r>
              <a:rPr kumimoji="1" lang="zh-CN" altLang="en-US" sz="2400" dirty="0">
                <a:latin typeface="Garamond" pitchFamily="18" charset="0"/>
              </a:rPr>
              <a:t>时，流量增加到</a:t>
            </a:r>
            <a:r>
              <a:rPr kumimoji="1" lang="en-US" altLang="zh-CN" sz="2400" dirty="0">
                <a:latin typeface="Garamond" pitchFamily="18" charset="0"/>
              </a:rPr>
              <a:t>6.58</a:t>
            </a:r>
            <a:r>
              <a:rPr kumimoji="1" lang="zh-CN" altLang="en-US" sz="2400" dirty="0">
                <a:latin typeface="Garamond" pitchFamily="18" charset="0"/>
              </a:rPr>
              <a:t>， </a:t>
            </a:r>
            <a:r>
              <a:rPr kumimoji="1" lang="en-US" altLang="zh-CN" sz="2400" dirty="0">
                <a:latin typeface="Garamond" pitchFamily="18" charset="0"/>
              </a:rPr>
              <a:t>25.6 ,   71.2</a:t>
            </a:r>
          </a:p>
          <a:p>
            <a:pPr eaLnBrk="1" hangingPunct="1">
              <a:spcBef>
                <a:spcPct val="50000"/>
              </a:spcBef>
            </a:pPr>
            <a:r>
              <a:rPr kumimoji="1" lang="en-US" altLang="zh-CN" sz="2400" dirty="0">
                <a:latin typeface="Garamond" pitchFamily="18" charset="0"/>
              </a:rPr>
              <a:t> </a:t>
            </a:r>
            <a:r>
              <a:rPr kumimoji="1" lang="zh-CN" altLang="en-US" sz="2400" dirty="0">
                <a:latin typeface="Garamond" pitchFamily="18" charset="0"/>
              </a:rPr>
              <a:t>则，其相对流量间的变化率分别为：</a:t>
            </a:r>
          </a:p>
          <a:p>
            <a:pPr eaLnBrk="1" hangingPunct="1">
              <a:spcBef>
                <a:spcPct val="50000"/>
              </a:spcBef>
            </a:pPr>
            <a:r>
              <a:rPr kumimoji="1" lang="en-US" altLang="zh-CN" sz="2400" dirty="0">
                <a:latin typeface="Garamond" pitchFamily="18" charset="0"/>
              </a:rPr>
              <a:t>(6.58</a:t>
            </a:r>
            <a:r>
              <a:rPr kumimoji="1" lang="zh-CN" altLang="en-US" sz="2400" dirty="0">
                <a:latin typeface="Garamond" pitchFamily="18" charset="0"/>
              </a:rPr>
              <a:t>－</a:t>
            </a:r>
            <a:r>
              <a:rPr kumimoji="1" lang="en-US" altLang="zh-CN" sz="2400" dirty="0">
                <a:latin typeface="Garamond" pitchFamily="18" charset="0"/>
              </a:rPr>
              <a:t>4.67)/4.67×100%=40%</a:t>
            </a:r>
          </a:p>
          <a:p>
            <a:pPr eaLnBrk="1" hangingPunct="1">
              <a:spcBef>
                <a:spcPct val="50000"/>
              </a:spcBef>
            </a:pPr>
            <a:r>
              <a:rPr kumimoji="1" lang="en-US" altLang="zh-CN" sz="2400" dirty="0">
                <a:latin typeface="Garamond" pitchFamily="18" charset="0"/>
              </a:rPr>
              <a:t>(25.6</a:t>
            </a:r>
            <a:r>
              <a:rPr kumimoji="1" lang="zh-CN" altLang="en-US" sz="2400" dirty="0">
                <a:latin typeface="Garamond" pitchFamily="18" charset="0"/>
              </a:rPr>
              <a:t>－</a:t>
            </a:r>
            <a:r>
              <a:rPr kumimoji="1" lang="en-US" altLang="zh-CN" sz="2400" dirty="0">
                <a:latin typeface="Garamond" pitchFamily="18" charset="0"/>
              </a:rPr>
              <a:t>18.3)/18.3×100%=40%</a:t>
            </a:r>
          </a:p>
          <a:p>
            <a:pPr eaLnBrk="1" hangingPunct="1">
              <a:spcBef>
                <a:spcPct val="50000"/>
              </a:spcBef>
            </a:pPr>
            <a:r>
              <a:rPr kumimoji="1" lang="en-US" altLang="zh-CN" sz="2400" dirty="0">
                <a:latin typeface="Garamond" pitchFamily="18" charset="0"/>
              </a:rPr>
              <a:t>(71.2</a:t>
            </a:r>
            <a:r>
              <a:rPr kumimoji="1" lang="zh-CN" altLang="en-US" sz="2400" dirty="0">
                <a:latin typeface="Garamond" pitchFamily="18" charset="0"/>
              </a:rPr>
              <a:t>－</a:t>
            </a:r>
            <a:r>
              <a:rPr kumimoji="1" lang="en-US" altLang="zh-CN" sz="2400" dirty="0">
                <a:latin typeface="Garamond" pitchFamily="18" charset="0"/>
              </a:rPr>
              <a:t>50.8)/50.8×100%=40%</a:t>
            </a:r>
          </a:p>
          <a:p>
            <a:pPr eaLnBrk="1" hangingPunct="1">
              <a:spcBef>
                <a:spcPct val="50000"/>
              </a:spcBef>
            </a:pPr>
            <a:r>
              <a:rPr kumimoji="1" lang="zh-CN" altLang="en-US" sz="2400" dirty="0">
                <a:latin typeface="Garamond" pitchFamily="18" charset="0"/>
              </a:rPr>
              <a:t>可见，当某一流量行程</a:t>
            </a:r>
            <a:r>
              <a:rPr kumimoji="1" lang="en-US" altLang="zh-CN" sz="2400" dirty="0">
                <a:latin typeface="Garamond" pitchFamily="18" charset="0"/>
              </a:rPr>
              <a:t>L'</a:t>
            </a:r>
            <a:r>
              <a:rPr kumimoji="1" lang="zh-CN" altLang="en-US" sz="2400" dirty="0">
                <a:latin typeface="Garamond" pitchFamily="18" charset="0"/>
              </a:rPr>
              <a:t>分别变化</a:t>
            </a:r>
            <a:r>
              <a:rPr kumimoji="1" lang="en-US" altLang="zh-CN" sz="2400" dirty="0">
                <a:latin typeface="Garamond" pitchFamily="18" charset="0"/>
              </a:rPr>
              <a:t>10%</a:t>
            </a:r>
            <a:r>
              <a:rPr kumimoji="1" lang="zh-CN" altLang="en-US" sz="2400" dirty="0">
                <a:latin typeface="Garamond" pitchFamily="18" charset="0"/>
              </a:rPr>
              <a:t>时，所引起的相对流量变化值都是</a:t>
            </a:r>
            <a:r>
              <a:rPr kumimoji="1" lang="zh-CN" altLang="en-US" sz="2400" dirty="0">
                <a:solidFill>
                  <a:srgbClr val="FF3300"/>
                </a:solidFill>
                <a:latin typeface="Garamond" pitchFamily="18" charset="0"/>
              </a:rPr>
              <a:t>当前流量数值</a:t>
            </a:r>
            <a:r>
              <a:rPr kumimoji="1" lang="zh-CN" altLang="en-US" sz="2400" dirty="0">
                <a:latin typeface="Garamond" pitchFamily="18" charset="0"/>
              </a:rPr>
              <a:t>的</a:t>
            </a:r>
            <a:r>
              <a:rPr kumimoji="1" lang="en-US" altLang="zh-CN" sz="2400" dirty="0">
                <a:latin typeface="Garamond" pitchFamily="18" charset="0"/>
              </a:rPr>
              <a:t>40%</a:t>
            </a:r>
            <a:r>
              <a:rPr kumimoji="1" lang="zh-CN" altLang="en-US" sz="2400" dirty="0">
                <a:latin typeface="Garamond" pitchFamily="18" charset="0"/>
              </a:rPr>
              <a:t>，因此称为等百分数流量特性。</a:t>
            </a:r>
            <a:r>
              <a:rPr kumimoji="1" lang="zh-CN" altLang="en-US" b="0" dirty="0">
                <a:latin typeface="Garamond" pitchFamily="18" charset="0"/>
              </a:rPr>
              <a:t> </a:t>
            </a:r>
          </a:p>
        </p:txBody>
      </p:sp>
      <p:sp>
        <p:nvSpPr>
          <p:cNvPr id="769030" name="Text Box 6"/>
          <p:cNvSpPr txBox="1">
            <a:spLocks noChangeArrowheads="1"/>
          </p:cNvSpPr>
          <p:nvPr/>
        </p:nvSpPr>
        <p:spPr bwMode="auto">
          <a:xfrm>
            <a:off x="1042988" y="404813"/>
            <a:ext cx="3457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latin typeface="Garamond" pitchFamily="18" charset="0"/>
              </a:rPr>
              <a:t>等百分比特性（对数</a:t>
            </a:r>
            <a:r>
              <a:rPr kumimoji="1" lang="zh-CN" altLang="en-US">
                <a:latin typeface="Garamond" pitchFamily="18" charset="0"/>
              </a:rPr>
              <a:t>）</a:t>
            </a:r>
            <a:r>
              <a:rPr kumimoji="1" lang="zh-CN" altLang="en-US" b="0">
                <a:latin typeface="Garamond" pitchFamily="18" charset="0"/>
              </a:rPr>
              <a:t> </a:t>
            </a:r>
          </a:p>
        </p:txBody>
      </p:sp>
      <p:graphicFrame>
        <p:nvGraphicFramePr>
          <p:cNvPr id="13314" name="Object 7"/>
          <p:cNvGraphicFramePr>
            <a:graphicFrameLocks noChangeAspect="1"/>
          </p:cNvGraphicFramePr>
          <p:nvPr/>
        </p:nvGraphicFramePr>
        <p:xfrm>
          <a:off x="5867400" y="4292600"/>
          <a:ext cx="1800225" cy="1003300"/>
        </p:xfrm>
        <a:graphic>
          <a:graphicData uri="http://schemas.openxmlformats.org/presentationml/2006/ole">
            <mc:AlternateContent xmlns:mc="http://schemas.openxmlformats.org/markup-compatibility/2006">
              <mc:Choice xmlns:v="urn:schemas-microsoft-com:vml" Requires="v">
                <p:oleObj spid="_x0000_s13336" name="公式" r:id="rId3" imgW="749300" imgH="419100" progId="Equation.3">
                  <p:embed/>
                </p:oleObj>
              </mc:Choice>
              <mc:Fallback>
                <p:oleObj name="公式" r:id="rId3" imgW="7493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4292600"/>
                        <a:ext cx="1800225"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85028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9030"/>
                                        </p:tgtEl>
                                        <p:attrNameLst>
                                          <p:attrName>style.visibility</p:attrName>
                                        </p:attrNameLst>
                                      </p:cBhvr>
                                      <p:to>
                                        <p:strVal val="visible"/>
                                      </p:to>
                                    </p:set>
                                    <p:anim calcmode="lin" valueType="num">
                                      <p:cBhvr additive="base">
                                        <p:cTn id="7" dur="500" fill="hold"/>
                                        <p:tgtEl>
                                          <p:spTgt spid="769030"/>
                                        </p:tgtEl>
                                        <p:attrNameLst>
                                          <p:attrName>ppt_x</p:attrName>
                                        </p:attrNameLst>
                                      </p:cBhvr>
                                      <p:tavLst>
                                        <p:tav tm="0">
                                          <p:val>
                                            <p:strVal val="0-#ppt_w/2"/>
                                          </p:val>
                                        </p:tav>
                                        <p:tav tm="100000">
                                          <p:val>
                                            <p:strVal val="#ppt_x"/>
                                          </p:val>
                                        </p:tav>
                                      </p:tavLst>
                                    </p:anim>
                                    <p:anim calcmode="lin" valueType="num">
                                      <p:cBhvr additive="base">
                                        <p:cTn id="8" dur="500" fill="hold"/>
                                        <p:tgtEl>
                                          <p:spTgt spid="7690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9027"/>
                                        </p:tgtEl>
                                        <p:attrNameLst>
                                          <p:attrName>style.visibility</p:attrName>
                                        </p:attrNameLst>
                                      </p:cBhvr>
                                      <p:to>
                                        <p:strVal val="visible"/>
                                      </p:to>
                                    </p:set>
                                    <p:anim calcmode="lin" valueType="num">
                                      <p:cBhvr additive="base">
                                        <p:cTn id="13" dur="500" fill="hold"/>
                                        <p:tgtEl>
                                          <p:spTgt spid="769027"/>
                                        </p:tgtEl>
                                        <p:attrNameLst>
                                          <p:attrName>ppt_x</p:attrName>
                                        </p:attrNameLst>
                                      </p:cBhvr>
                                      <p:tavLst>
                                        <p:tav tm="0">
                                          <p:val>
                                            <p:strVal val="0-#ppt_w/2"/>
                                          </p:val>
                                        </p:tav>
                                        <p:tav tm="100000">
                                          <p:val>
                                            <p:strVal val="#ppt_x"/>
                                          </p:val>
                                        </p:tav>
                                      </p:tavLst>
                                    </p:anim>
                                    <p:anim calcmode="lin" valueType="num">
                                      <p:cBhvr additive="base">
                                        <p:cTn id="14" dur="500" fill="hold"/>
                                        <p:tgtEl>
                                          <p:spTgt spid="7690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autoUpdateAnimBg="0"/>
      <p:bldP spid="769030"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Text Box 2"/>
          <p:cNvSpPr txBox="1">
            <a:spLocks noChangeArrowheads="1"/>
          </p:cNvSpPr>
          <p:nvPr/>
        </p:nvSpPr>
        <p:spPr bwMode="auto">
          <a:xfrm>
            <a:off x="0" y="908050"/>
            <a:ext cx="4176713"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r>
              <a:rPr kumimoji="1" lang="zh-CN" altLang="en-US" sz="2800">
                <a:solidFill>
                  <a:srgbClr val="000000"/>
                </a:solidFill>
                <a:latin typeface="Times New Roman" pitchFamily="18" charset="0"/>
                <a:ea typeface="楷体_GB2312" pitchFamily="49" charset="-122"/>
              </a:rPr>
              <a:t>线性阀：放大系数</a:t>
            </a:r>
            <a:r>
              <a:rPr kumimoji="1" lang="en-US" altLang="zh-CN" sz="2800">
                <a:solidFill>
                  <a:srgbClr val="000000"/>
                </a:solidFill>
                <a:latin typeface="Times New Roman" pitchFamily="18" charset="0"/>
                <a:ea typeface="楷体_GB2312" pitchFamily="49" charset="-122"/>
              </a:rPr>
              <a:t>K</a:t>
            </a:r>
            <a:r>
              <a:rPr kumimoji="1" lang="en-US" altLang="zh-CN" sz="2000">
                <a:solidFill>
                  <a:srgbClr val="000000"/>
                </a:solidFill>
                <a:latin typeface="Times New Roman" pitchFamily="18" charset="0"/>
                <a:ea typeface="楷体_GB2312" pitchFamily="49" charset="-122"/>
              </a:rPr>
              <a:t>V</a:t>
            </a:r>
            <a:r>
              <a:rPr kumimoji="1" lang="zh-CN" altLang="en-US" sz="2800">
                <a:solidFill>
                  <a:srgbClr val="000000"/>
                </a:solidFill>
                <a:latin typeface="Times New Roman" pitchFamily="18" charset="0"/>
                <a:ea typeface="楷体_GB2312" pitchFamily="49" charset="-122"/>
              </a:rPr>
              <a:t>是一个常数，不管阀杆原来在什么位置，只要阀杆相同的变化，流量的数值也做相同的变化。因此在开度较小时流量相对变化值大，灵敏度过高，控制作用过强，容易产生振荡，对控制不利；在开度较大时流量相对变化值小，灵敏度又太小，控制缓慢，削弱了控制作用。不适宜用于负荷变化大的场合。</a:t>
            </a:r>
          </a:p>
        </p:txBody>
      </p:sp>
      <p:graphicFrame>
        <p:nvGraphicFramePr>
          <p:cNvPr id="731139" name="Object 3"/>
          <p:cNvGraphicFramePr>
            <a:graphicFrameLocks noChangeAspect="1"/>
          </p:cNvGraphicFramePr>
          <p:nvPr/>
        </p:nvGraphicFramePr>
        <p:xfrm>
          <a:off x="4356100" y="908050"/>
          <a:ext cx="4572000" cy="3251200"/>
        </p:xfrm>
        <a:graphic>
          <a:graphicData uri="http://schemas.openxmlformats.org/presentationml/2006/ole">
            <mc:AlternateContent xmlns:mc="http://schemas.openxmlformats.org/markup-compatibility/2006">
              <mc:Choice xmlns:v="urn:schemas-microsoft-com:vml" Requires="v">
                <p:oleObj spid="_x0000_s14360" name="图片" r:id="rId3" imgW="3200400" imgH="2276640" progId="Word.Picture.8">
                  <p:embed/>
                </p:oleObj>
              </mc:Choice>
              <mc:Fallback>
                <p:oleObj name="图片" r:id="rId3" imgW="3200400" imgH="227664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908050"/>
                        <a:ext cx="4572000" cy="3251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1140" name="Text Box 4"/>
          <p:cNvSpPr txBox="1">
            <a:spLocks noChangeArrowheads="1"/>
          </p:cNvSpPr>
          <p:nvPr/>
        </p:nvSpPr>
        <p:spPr bwMode="auto">
          <a:xfrm>
            <a:off x="4572000" y="4365625"/>
            <a:ext cx="4176713"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控制阀的理想流量特性   </a:t>
            </a:r>
            <a:r>
              <a:rPr kumimoji="1" lang="en-US" altLang="zh-CN" sz="2400">
                <a:solidFill>
                  <a:srgbClr val="000000"/>
                </a:solidFill>
                <a:latin typeface="Times New Roman" pitchFamily="18" charset="0"/>
                <a:ea typeface="楷体_GB2312" pitchFamily="49" charset="-122"/>
              </a:rPr>
              <a:t>R=30</a:t>
            </a:r>
          </a:p>
          <a:p>
            <a:pPr eaLnBrk="1" hangingPunct="1">
              <a:spcBef>
                <a:spcPct val="50000"/>
              </a:spcBef>
            </a:pPr>
            <a:r>
              <a:rPr kumimoji="1" lang="en-US" altLang="zh-CN" sz="2400">
                <a:solidFill>
                  <a:srgbClr val="000000"/>
                </a:solidFill>
                <a:latin typeface="Times New Roman" pitchFamily="18" charset="0"/>
                <a:ea typeface="楷体_GB2312" pitchFamily="49" charset="-122"/>
              </a:rPr>
              <a:t>1——</a:t>
            </a:r>
            <a:r>
              <a:rPr kumimoji="1" lang="zh-CN" altLang="en-US" sz="2400">
                <a:solidFill>
                  <a:srgbClr val="000000"/>
                </a:solidFill>
                <a:latin typeface="Times New Roman" pitchFamily="18" charset="0"/>
                <a:ea typeface="楷体_GB2312" pitchFamily="49" charset="-122"/>
              </a:rPr>
              <a:t>线性</a:t>
            </a:r>
          </a:p>
          <a:p>
            <a:pPr eaLnBrk="1" hangingPunct="1">
              <a:spcBef>
                <a:spcPct val="50000"/>
              </a:spcBef>
            </a:pPr>
            <a:r>
              <a:rPr kumimoji="1" lang="en-US" altLang="zh-CN" sz="2400">
                <a:solidFill>
                  <a:srgbClr val="000000"/>
                </a:solidFill>
                <a:latin typeface="Times New Roman" pitchFamily="18" charset="0"/>
                <a:ea typeface="楷体_GB2312" pitchFamily="49" charset="-122"/>
              </a:rPr>
              <a:t>2——</a:t>
            </a:r>
            <a:r>
              <a:rPr kumimoji="1" lang="zh-CN" altLang="en-US" sz="2400">
                <a:solidFill>
                  <a:srgbClr val="000000"/>
                </a:solidFill>
                <a:latin typeface="Times New Roman" pitchFamily="18" charset="0"/>
                <a:ea typeface="楷体_GB2312" pitchFamily="49" charset="-122"/>
              </a:rPr>
              <a:t>对数</a:t>
            </a:r>
          </a:p>
          <a:p>
            <a:pPr eaLnBrk="1" hangingPunct="1">
              <a:spcBef>
                <a:spcPct val="50000"/>
              </a:spcBef>
            </a:pPr>
            <a:r>
              <a:rPr kumimoji="1" lang="en-US" altLang="zh-CN" sz="2400">
                <a:solidFill>
                  <a:srgbClr val="000000"/>
                </a:solidFill>
                <a:latin typeface="Times New Roman" pitchFamily="18" charset="0"/>
                <a:ea typeface="楷体_GB2312" pitchFamily="49" charset="-122"/>
              </a:rPr>
              <a:t>3——</a:t>
            </a:r>
            <a:r>
              <a:rPr kumimoji="1" lang="zh-CN" altLang="en-US" sz="2400">
                <a:solidFill>
                  <a:srgbClr val="000000"/>
                </a:solidFill>
                <a:latin typeface="Times New Roman" pitchFamily="18" charset="0"/>
                <a:ea typeface="楷体_GB2312" pitchFamily="49" charset="-122"/>
              </a:rPr>
              <a:t>快开</a:t>
            </a:r>
          </a:p>
        </p:txBody>
      </p:sp>
      <p:sp>
        <p:nvSpPr>
          <p:cNvPr id="14341" name="Text Box 5"/>
          <p:cNvSpPr txBox="1">
            <a:spLocks noChangeArrowheads="1"/>
          </p:cNvSpPr>
          <p:nvPr/>
        </p:nvSpPr>
        <p:spPr bwMode="auto">
          <a:xfrm>
            <a:off x="0" y="188913"/>
            <a:ext cx="289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各种阀的特点：</a:t>
            </a:r>
          </a:p>
        </p:txBody>
      </p:sp>
    </p:spTree>
    <p:extLst>
      <p:ext uri="{BB962C8B-B14F-4D97-AF65-F5344CB8AC3E}">
        <p14:creationId xmlns:p14="http://schemas.microsoft.com/office/powerpoint/2010/main" val="2126774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1138"/>
                                        </p:tgtEl>
                                        <p:attrNameLst>
                                          <p:attrName>style.visibility</p:attrName>
                                        </p:attrNameLst>
                                      </p:cBhvr>
                                      <p:to>
                                        <p:strVal val="visible"/>
                                      </p:to>
                                    </p:set>
                                    <p:anim calcmode="lin" valueType="num">
                                      <p:cBhvr additive="base">
                                        <p:cTn id="7" dur="500" fill="hold"/>
                                        <p:tgtEl>
                                          <p:spTgt spid="731138"/>
                                        </p:tgtEl>
                                        <p:attrNameLst>
                                          <p:attrName>ppt_x</p:attrName>
                                        </p:attrNameLst>
                                      </p:cBhvr>
                                      <p:tavLst>
                                        <p:tav tm="0">
                                          <p:val>
                                            <p:strVal val="0-#ppt_w/2"/>
                                          </p:val>
                                        </p:tav>
                                        <p:tav tm="100000">
                                          <p:val>
                                            <p:strVal val="#ppt_x"/>
                                          </p:val>
                                        </p:tav>
                                      </p:tavLst>
                                    </p:anim>
                                    <p:anim calcmode="lin" valueType="num">
                                      <p:cBhvr additive="base">
                                        <p:cTn id="8" dur="500" fill="hold"/>
                                        <p:tgtEl>
                                          <p:spTgt spid="7311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31139"/>
                                        </p:tgtEl>
                                        <p:attrNameLst>
                                          <p:attrName>style.visibility</p:attrName>
                                        </p:attrNameLst>
                                      </p:cBhvr>
                                      <p:to>
                                        <p:strVal val="visible"/>
                                      </p:to>
                                    </p:set>
                                    <p:anim calcmode="lin" valueType="num">
                                      <p:cBhvr additive="base">
                                        <p:cTn id="13" dur="500" fill="hold"/>
                                        <p:tgtEl>
                                          <p:spTgt spid="731139"/>
                                        </p:tgtEl>
                                        <p:attrNameLst>
                                          <p:attrName>ppt_x</p:attrName>
                                        </p:attrNameLst>
                                      </p:cBhvr>
                                      <p:tavLst>
                                        <p:tav tm="0">
                                          <p:val>
                                            <p:strVal val="0-#ppt_w/2"/>
                                          </p:val>
                                        </p:tav>
                                        <p:tav tm="100000">
                                          <p:val>
                                            <p:strVal val="#ppt_x"/>
                                          </p:val>
                                        </p:tav>
                                      </p:tavLst>
                                    </p:anim>
                                    <p:anim calcmode="lin" valueType="num">
                                      <p:cBhvr additive="base">
                                        <p:cTn id="14" dur="500" fill="hold"/>
                                        <p:tgtEl>
                                          <p:spTgt spid="73113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1140"/>
                                        </p:tgtEl>
                                        <p:attrNameLst>
                                          <p:attrName>style.visibility</p:attrName>
                                        </p:attrNameLst>
                                      </p:cBhvr>
                                      <p:to>
                                        <p:strVal val="visible"/>
                                      </p:to>
                                    </p:set>
                                    <p:anim calcmode="lin" valueType="num">
                                      <p:cBhvr additive="base">
                                        <p:cTn id="19" dur="500" fill="hold"/>
                                        <p:tgtEl>
                                          <p:spTgt spid="731140"/>
                                        </p:tgtEl>
                                        <p:attrNameLst>
                                          <p:attrName>ppt_x</p:attrName>
                                        </p:attrNameLst>
                                      </p:cBhvr>
                                      <p:tavLst>
                                        <p:tav tm="0">
                                          <p:val>
                                            <p:strVal val="0-#ppt_w/2"/>
                                          </p:val>
                                        </p:tav>
                                        <p:tav tm="100000">
                                          <p:val>
                                            <p:strVal val="#ppt_x"/>
                                          </p:val>
                                        </p:tav>
                                      </p:tavLst>
                                    </p:anim>
                                    <p:anim calcmode="lin" valueType="num">
                                      <p:cBhvr additive="base">
                                        <p:cTn id="20" dur="500" fill="hold"/>
                                        <p:tgtEl>
                                          <p:spTgt spid="731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38" grpId="0" autoUpdateAnimBg="0"/>
      <p:bldP spid="73114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Text Box 2"/>
          <p:cNvSpPr txBox="1">
            <a:spLocks noChangeArrowheads="1"/>
          </p:cNvSpPr>
          <p:nvPr/>
        </p:nvSpPr>
        <p:spPr bwMode="auto">
          <a:xfrm>
            <a:off x="395288" y="4757738"/>
            <a:ext cx="4176712"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控制阀的理想流量特性   </a:t>
            </a:r>
            <a:r>
              <a:rPr kumimoji="1" lang="en-US" altLang="zh-CN" sz="2400">
                <a:solidFill>
                  <a:srgbClr val="000000"/>
                </a:solidFill>
                <a:latin typeface="Times New Roman" pitchFamily="18" charset="0"/>
                <a:ea typeface="楷体_GB2312" pitchFamily="49" charset="-122"/>
              </a:rPr>
              <a:t>R=30</a:t>
            </a:r>
          </a:p>
          <a:p>
            <a:pPr eaLnBrk="1" hangingPunct="1">
              <a:spcBef>
                <a:spcPct val="50000"/>
              </a:spcBef>
            </a:pPr>
            <a:r>
              <a:rPr kumimoji="1" lang="en-US" altLang="zh-CN" sz="2400">
                <a:solidFill>
                  <a:srgbClr val="000000"/>
                </a:solidFill>
                <a:latin typeface="Times New Roman" pitchFamily="18" charset="0"/>
                <a:ea typeface="楷体_GB2312" pitchFamily="49" charset="-122"/>
              </a:rPr>
              <a:t>1——</a:t>
            </a:r>
            <a:r>
              <a:rPr kumimoji="1" lang="zh-CN" altLang="en-US" sz="2400">
                <a:solidFill>
                  <a:srgbClr val="000000"/>
                </a:solidFill>
                <a:latin typeface="Times New Roman" pitchFamily="18" charset="0"/>
                <a:ea typeface="楷体_GB2312" pitchFamily="49" charset="-122"/>
              </a:rPr>
              <a:t>线性</a:t>
            </a:r>
          </a:p>
          <a:p>
            <a:pPr eaLnBrk="1" hangingPunct="1">
              <a:spcBef>
                <a:spcPct val="50000"/>
              </a:spcBef>
            </a:pPr>
            <a:r>
              <a:rPr kumimoji="1" lang="en-US" altLang="zh-CN" sz="2400">
                <a:solidFill>
                  <a:srgbClr val="000000"/>
                </a:solidFill>
                <a:latin typeface="Times New Roman" pitchFamily="18" charset="0"/>
                <a:ea typeface="楷体_GB2312" pitchFamily="49" charset="-122"/>
              </a:rPr>
              <a:t>2——</a:t>
            </a:r>
            <a:r>
              <a:rPr kumimoji="1" lang="zh-CN" altLang="en-US" sz="2400">
                <a:solidFill>
                  <a:srgbClr val="000000"/>
                </a:solidFill>
                <a:latin typeface="Times New Roman" pitchFamily="18" charset="0"/>
                <a:ea typeface="楷体_GB2312" pitchFamily="49" charset="-122"/>
              </a:rPr>
              <a:t>对数</a:t>
            </a:r>
          </a:p>
          <a:p>
            <a:pPr eaLnBrk="1" hangingPunct="1">
              <a:spcBef>
                <a:spcPct val="50000"/>
              </a:spcBef>
            </a:pPr>
            <a:r>
              <a:rPr kumimoji="1" lang="en-US" altLang="zh-CN" sz="2400">
                <a:solidFill>
                  <a:srgbClr val="000000"/>
                </a:solidFill>
                <a:latin typeface="Times New Roman" pitchFamily="18" charset="0"/>
                <a:ea typeface="楷体_GB2312" pitchFamily="49" charset="-122"/>
              </a:rPr>
              <a:t>3——</a:t>
            </a:r>
            <a:r>
              <a:rPr kumimoji="1" lang="zh-CN" altLang="en-US" sz="2400">
                <a:solidFill>
                  <a:srgbClr val="000000"/>
                </a:solidFill>
                <a:latin typeface="Times New Roman" pitchFamily="18" charset="0"/>
                <a:ea typeface="楷体_GB2312" pitchFamily="49" charset="-122"/>
              </a:rPr>
              <a:t>快开</a:t>
            </a:r>
          </a:p>
        </p:txBody>
      </p:sp>
      <p:sp>
        <p:nvSpPr>
          <p:cNvPr id="732163" name="Text Box 3"/>
          <p:cNvSpPr txBox="1">
            <a:spLocks noChangeArrowheads="1"/>
          </p:cNvSpPr>
          <p:nvPr/>
        </p:nvSpPr>
        <p:spPr bwMode="auto">
          <a:xfrm>
            <a:off x="4859338" y="1700213"/>
            <a:ext cx="3671887"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r>
              <a:rPr kumimoji="1" lang="zh-CN" altLang="en-US" sz="2800">
                <a:solidFill>
                  <a:srgbClr val="000000"/>
                </a:solidFill>
                <a:latin typeface="Times New Roman" pitchFamily="18" charset="0"/>
                <a:ea typeface="楷体_GB2312" pitchFamily="49" charset="-122"/>
              </a:rPr>
              <a:t>对数阀：对数阀的放大系数</a:t>
            </a:r>
            <a:r>
              <a:rPr kumimoji="1" lang="en-US" altLang="zh-CN" sz="2800">
                <a:solidFill>
                  <a:srgbClr val="000000"/>
                </a:solidFill>
                <a:latin typeface="Times New Roman" pitchFamily="18" charset="0"/>
                <a:ea typeface="楷体_GB2312" pitchFamily="49" charset="-122"/>
              </a:rPr>
              <a:t>K</a:t>
            </a:r>
            <a:r>
              <a:rPr kumimoji="1" lang="en-US" altLang="zh-CN">
                <a:solidFill>
                  <a:srgbClr val="000000"/>
                </a:solidFill>
                <a:latin typeface="Times New Roman" pitchFamily="18" charset="0"/>
                <a:ea typeface="楷体_GB2312" pitchFamily="49" charset="-122"/>
              </a:rPr>
              <a:t>V</a:t>
            </a:r>
            <a:r>
              <a:rPr kumimoji="1" lang="zh-CN" altLang="en-US" sz="2800">
                <a:solidFill>
                  <a:srgbClr val="000000"/>
                </a:solidFill>
                <a:latin typeface="Times New Roman" pitchFamily="18" charset="0"/>
                <a:ea typeface="楷体_GB2312" pitchFamily="49" charset="-122"/>
              </a:rPr>
              <a:t>随着相对开度增加而增加。在小开度时控制阀的放大系数小，控制平稳缓和；在大开度时放大系数大，控制灵敏。</a:t>
            </a:r>
          </a:p>
        </p:txBody>
      </p:sp>
      <p:graphicFrame>
        <p:nvGraphicFramePr>
          <p:cNvPr id="732164" name="Object 4"/>
          <p:cNvGraphicFramePr>
            <a:graphicFrameLocks noChangeAspect="1"/>
          </p:cNvGraphicFramePr>
          <p:nvPr/>
        </p:nvGraphicFramePr>
        <p:xfrm>
          <a:off x="250825" y="1125538"/>
          <a:ext cx="4572000" cy="3251200"/>
        </p:xfrm>
        <a:graphic>
          <a:graphicData uri="http://schemas.openxmlformats.org/presentationml/2006/ole">
            <mc:AlternateContent xmlns:mc="http://schemas.openxmlformats.org/markup-compatibility/2006">
              <mc:Choice xmlns:v="urn:schemas-microsoft-com:vml" Requires="v">
                <p:oleObj spid="_x0000_s15384" name="图片" r:id="rId3" imgW="3200400" imgH="2276640" progId="Word.Picture.8">
                  <p:embed/>
                </p:oleObj>
              </mc:Choice>
              <mc:Fallback>
                <p:oleObj name="图片" r:id="rId3" imgW="3200400" imgH="227664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125538"/>
                        <a:ext cx="4572000" cy="3251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12797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2163"/>
                                        </p:tgtEl>
                                        <p:attrNameLst>
                                          <p:attrName>style.visibility</p:attrName>
                                        </p:attrNameLst>
                                      </p:cBhvr>
                                      <p:to>
                                        <p:strVal val="visible"/>
                                      </p:to>
                                    </p:set>
                                    <p:anim calcmode="lin" valueType="num">
                                      <p:cBhvr additive="base">
                                        <p:cTn id="7" dur="500" fill="hold"/>
                                        <p:tgtEl>
                                          <p:spTgt spid="732163"/>
                                        </p:tgtEl>
                                        <p:attrNameLst>
                                          <p:attrName>ppt_x</p:attrName>
                                        </p:attrNameLst>
                                      </p:cBhvr>
                                      <p:tavLst>
                                        <p:tav tm="0">
                                          <p:val>
                                            <p:strVal val="0-#ppt_w/2"/>
                                          </p:val>
                                        </p:tav>
                                        <p:tav tm="100000">
                                          <p:val>
                                            <p:strVal val="#ppt_x"/>
                                          </p:val>
                                        </p:tav>
                                      </p:tavLst>
                                    </p:anim>
                                    <p:anim calcmode="lin" valueType="num">
                                      <p:cBhvr additive="base">
                                        <p:cTn id="8" dur="500" fill="hold"/>
                                        <p:tgtEl>
                                          <p:spTgt spid="73216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2162"/>
                                        </p:tgtEl>
                                        <p:attrNameLst>
                                          <p:attrName>style.visibility</p:attrName>
                                        </p:attrNameLst>
                                      </p:cBhvr>
                                      <p:to>
                                        <p:strVal val="visible"/>
                                      </p:to>
                                    </p:set>
                                    <p:anim calcmode="lin" valueType="num">
                                      <p:cBhvr additive="base">
                                        <p:cTn id="13" dur="500" fill="hold"/>
                                        <p:tgtEl>
                                          <p:spTgt spid="732162"/>
                                        </p:tgtEl>
                                        <p:attrNameLst>
                                          <p:attrName>ppt_x</p:attrName>
                                        </p:attrNameLst>
                                      </p:cBhvr>
                                      <p:tavLst>
                                        <p:tav tm="0">
                                          <p:val>
                                            <p:strVal val="0-#ppt_w/2"/>
                                          </p:val>
                                        </p:tav>
                                        <p:tav tm="100000">
                                          <p:val>
                                            <p:strVal val="#ppt_x"/>
                                          </p:val>
                                        </p:tav>
                                      </p:tavLst>
                                    </p:anim>
                                    <p:anim calcmode="lin" valueType="num">
                                      <p:cBhvr additive="base">
                                        <p:cTn id="14" dur="500" fill="hold"/>
                                        <p:tgtEl>
                                          <p:spTgt spid="73216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32164"/>
                                        </p:tgtEl>
                                        <p:attrNameLst>
                                          <p:attrName>style.visibility</p:attrName>
                                        </p:attrNameLst>
                                      </p:cBhvr>
                                      <p:to>
                                        <p:strVal val="visible"/>
                                      </p:to>
                                    </p:set>
                                    <p:anim calcmode="lin" valueType="num">
                                      <p:cBhvr additive="base">
                                        <p:cTn id="19" dur="500" fill="hold"/>
                                        <p:tgtEl>
                                          <p:spTgt spid="732164"/>
                                        </p:tgtEl>
                                        <p:attrNameLst>
                                          <p:attrName>ppt_x</p:attrName>
                                        </p:attrNameLst>
                                      </p:cBhvr>
                                      <p:tavLst>
                                        <p:tav tm="0">
                                          <p:val>
                                            <p:strVal val="0-#ppt_w/2"/>
                                          </p:val>
                                        </p:tav>
                                        <p:tav tm="100000">
                                          <p:val>
                                            <p:strVal val="#ppt_x"/>
                                          </p:val>
                                        </p:tav>
                                      </p:tavLst>
                                    </p:anim>
                                    <p:anim calcmode="lin" valueType="num">
                                      <p:cBhvr additive="base">
                                        <p:cTn id="20" dur="500" fill="hold"/>
                                        <p:tgtEl>
                                          <p:spTgt spid="7321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2" grpId="0" autoUpdateAnimBg="0"/>
      <p:bldP spid="732163"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4437" name="Object 5"/>
          <p:cNvGraphicFramePr>
            <a:graphicFrameLocks noChangeAspect="1"/>
          </p:cNvGraphicFramePr>
          <p:nvPr>
            <p:extLst>
              <p:ext uri="{D42A27DB-BD31-4B8C-83A1-F6EECF244321}">
                <p14:modId xmlns:p14="http://schemas.microsoft.com/office/powerpoint/2010/main" val="1943931560"/>
              </p:ext>
            </p:extLst>
          </p:nvPr>
        </p:nvGraphicFramePr>
        <p:xfrm>
          <a:off x="971600" y="1556792"/>
          <a:ext cx="6552728" cy="3153779"/>
        </p:xfrm>
        <a:graphic>
          <a:graphicData uri="http://schemas.openxmlformats.org/presentationml/2006/ole">
            <mc:AlternateContent xmlns:mc="http://schemas.openxmlformats.org/markup-compatibility/2006">
              <mc:Choice xmlns:v="urn:schemas-microsoft-com:vml" Requires="v">
                <p:oleObj spid="_x0000_s33813" name="位图图像" r:id="rId3" imgW="4076190" imgH="1961905" progId="Paint.Picture">
                  <p:embed/>
                </p:oleObj>
              </mc:Choice>
              <mc:Fallback>
                <p:oleObj name="位图图像" r:id="rId3" imgW="4076190" imgH="196190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556792"/>
                        <a:ext cx="6552728" cy="3153779"/>
                      </a:xfrm>
                      <a:prstGeom prst="rect">
                        <a:avLst/>
                      </a:prstGeom>
                      <a:noFill/>
                      <a:ln>
                        <a:noFill/>
                      </a:ln>
                      <a:effectLst/>
                    </p:spPr>
                  </p:pic>
                </p:oleObj>
              </mc:Fallback>
            </mc:AlternateContent>
          </a:graphicData>
        </a:graphic>
      </p:graphicFrame>
      <p:sp>
        <p:nvSpPr>
          <p:cNvPr id="3" name="矩形 2"/>
          <p:cNvSpPr/>
          <p:nvPr/>
        </p:nvSpPr>
        <p:spPr>
          <a:xfrm>
            <a:off x="3308107" y="4895582"/>
            <a:ext cx="2339102" cy="523220"/>
          </a:xfrm>
          <a:prstGeom prst="rect">
            <a:avLst/>
          </a:prstGeom>
        </p:spPr>
        <p:txBody>
          <a:bodyPr wrap="none">
            <a:spAutoFit/>
          </a:bodyPr>
          <a:lstStyle/>
          <a:p>
            <a:pPr lvl="0"/>
            <a:r>
              <a:rPr lang="zh-CN" altLang="en-US" sz="2800" b="1" dirty="0" smtClean="0">
                <a:solidFill>
                  <a:srgbClr val="000000"/>
                </a:solidFill>
              </a:rPr>
              <a:t>简单控制回路</a:t>
            </a:r>
            <a:endParaRPr lang="zh-CN" altLang="en-US" sz="2800" b="1" dirty="0">
              <a:solidFill>
                <a:srgbClr val="000000"/>
              </a:solidFill>
            </a:endParaRPr>
          </a:p>
        </p:txBody>
      </p:sp>
      <p:sp>
        <p:nvSpPr>
          <p:cNvPr id="4" name="灯片编号占位符 3"/>
          <p:cNvSpPr>
            <a:spLocks noGrp="1"/>
          </p:cNvSpPr>
          <p:nvPr>
            <p:ph type="sldNum" sz="quarter" idx="12"/>
          </p:nvPr>
        </p:nvSpPr>
        <p:spPr/>
        <p:txBody>
          <a:bodyPr/>
          <a:lstStyle/>
          <a:p>
            <a:fld id="{1AF67EC7-6EF2-4B56-A4C6-2721EBC18F6F}" type="slidenum">
              <a:rPr lang="en-US" altLang="zh-CN" smtClean="0"/>
              <a:pPr/>
              <a:t>3</a:t>
            </a:fld>
            <a:endParaRPr lang="en-US" altLang="zh-CN"/>
          </a:p>
        </p:txBody>
      </p:sp>
    </p:spTree>
    <p:extLst>
      <p:ext uri="{BB962C8B-B14F-4D97-AF65-F5344CB8AC3E}">
        <p14:creationId xmlns:p14="http://schemas.microsoft.com/office/powerpoint/2010/main" val="3428808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Text Box 2"/>
          <p:cNvSpPr txBox="1">
            <a:spLocks noChangeArrowheads="1"/>
          </p:cNvSpPr>
          <p:nvPr/>
        </p:nvSpPr>
        <p:spPr bwMode="auto">
          <a:xfrm>
            <a:off x="4787900" y="692150"/>
            <a:ext cx="36004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r>
              <a:rPr kumimoji="1" lang="zh-CN" altLang="en-US" sz="2800">
                <a:solidFill>
                  <a:srgbClr val="000000"/>
                </a:solidFill>
                <a:latin typeface="Times New Roman" pitchFamily="18" charset="0"/>
                <a:ea typeface="楷体_GB2312" pitchFamily="49" charset="-122"/>
              </a:rPr>
              <a:t>快开阀：适用于迅速启闭的双位控制系统</a:t>
            </a:r>
          </a:p>
        </p:txBody>
      </p:sp>
      <p:sp>
        <p:nvSpPr>
          <p:cNvPr id="733187" name="Text Box 3"/>
          <p:cNvSpPr txBox="1">
            <a:spLocks noChangeArrowheads="1"/>
          </p:cNvSpPr>
          <p:nvPr/>
        </p:nvSpPr>
        <p:spPr bwMode="auto">
          <a:xfrm>
            <a:off x="395288" y="4508500"/>
            <a:ext cx="4176712"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控制阀的理想流量特性   </a:t>
            </a:r>
            <a:r>
              <a:rPr kumimoji="1" lang="en-US" altLang="zh-CN" sz="2400">
                <a:solidFill>
                  <a:srgbClr val="000000"/>
                </a:solidFill>
                <a:latin typeface="Times New Roman" pitchFamily="18" charset="0"/>
                <a:ea typeface="楷体_GB2312" pitchFamily="49" charset="-122"/>
              </a:rPr>
              <a:t>R=30</a:t>
            </a:r>
          </a:p>
          <a:p>
            <a:pPr eaLnBrk="1" hangingPunct="1">
              <a:spcBef>
                <a:spcPct val="50000"/>
              </a:spcBef>
            </a:pPr>
            <a:r>
              <a:rPr kumimoji="1" lang="en-US" altLang="zh-CN" sz="2400">
                <a:solidFill>
                  <a:srgbClr val="000000"/>
                </a:solidFill>
                <a:latin typeface="Times New Roman" pitchFamily="18" charset="0"/>
                <a:ea typeface="楷体_GB2312" pitchFamily="49" charset="-122"/>
              </a:rPr>
              <a:t>1——</a:t>
            </a:r>
            <a:r>
              <a:rPr kumimoji="1" lang="zh-CN" altLang="en-US" sz="2400">
                <a:solidFill>
                  <a:srgbClr val="000000"/>
                </a:solidFill>
                <a:latin typeface="Times New Roman" pitchFamily="18" charset="0"/>
                <a:ea typeface="楷体_GB2312" pitchFamily="49" charset="-122"/>
              </a:rPr>
              <a:t>线性</a:t>
            </a:r>
          </a:p>
          <a:p>
            <a:pPr eaLnBrk="1" hangingPunct="1">
              <a:spcBef>
                <a:spcPct val="50000"/>
              </a:spcBef>
            </a:pPr>
            <a:r>
              <a:rPr kumimoji="1" lang="en-US" altLang="zh-CN" sz="2400">
                <a:solidFill>
                  <a:srgbClr val="000000"/>
                </a:solidFill>
                <a:latin typeface="Times New Roman" pitchFamily="18" charset="0"/>
                <a:ea typeface="楷体_GB2312" pitchFamily="49" charset="-122"/>
              </a:rPr>
              <a:t>2——</a:t>
            </a:r>
            <a:r>
              <a:rPr kumimoji="1" lang="zh-CN" altLang="en-US" sz="2400">
                <a:solidFill>
                  <a:srgbClr val="000000"/>
                </a:solidFill>
                <a:latin typeface="Times New Roman" pitchFamily="18" charset="0"/>
                <a:ea typeface="楷体_GB2312" pitchFamily="49" charset="-122"/>
              </a:rPr>
              <a:t>对数</a:t>
            </a:r>
          </a:p>
          <a:p>
            <a:pPr eaLnBrk="1" hangingPunct="1">
              <a:spcBef>
                <a:spcPct val="50000"/>
              </a:spcBef>
            </a:pPr>
            <a:r>
              <a:rPr kumimoji="1" lang="en-US" altLang="zh-CN" sz="2400">
                <a:solidFill>
                  <a:srgbClr val="000000"/>
                </a:solidFill>
                <a:latin typeface="Times New Roman" pitchFamily="18" charset="0"/>
                <a:ea typeface="楷体_GB2312" pitchFamily="49" charset="-122"/>
              </a:rPr>
              <a:t>3——</a:t>
            </a:r>
            <a:r>
              <a:rPr kumimoji="1" lang="zh-CN" altLang="en-US" sz="2400">
                <a:solidFill>
                  <a:srgbClr val="000000"/>
                </a:solidFill>
                <a:latin typeface="Times New Roman" pitchFamily="18" charset="0"/>
                <a:ea typeface="楷体_GB2312" pitchFamily="49" charset="-122"/>
              </a:rPr>
              <a:t>快开</a:t>
            </a:r>
          </a:p>
        </p:txBody>
      </p:sp>
      <p:graphicFrame>
        <p:nvGraphicFramePr>
          <p:cNvPr id="733188" name="Object 4"/>
          <p:cNvGraphicFramePr>
            <a:graphicFrameLocks noChangeAspect="1"/>
          </p:cNvGraphicFramePr>
          <p:nvPr/>
        </p:nvGraphicFramePr>
        <p:xfrm>
          <a:off x="250825" y="908050"/>
          <a:ext cx="4572000" cy="3251200"/>
        </p:xfrm>
        <a:graphic>
          <a:graphicData uri="http://schemas.openxmlformats.org/presentationml/2006/ole">
            <mc:AlternateContent xmlns:mc="http://schemas.openxmlformats.org/markup-compatibility/2006">
              <mc:Choice xmlns:v="urn:schemas-microsoft-com:vml" Requires="v">
                <p:oleObj spid="_x0000_s16408" name="图片" r:id="rId3" imgW="3200400" imgH="2276640" progId="Word.Picture.8">
                  <p:embed/>
                </p:oleObj>
              </mc:Choice>
              <mc:Fallback>
                <p:oleObj name="图片" r:id="rId3" imgW="3200400" imgH="227664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908050"/>
                        <a:ext cx="4572000" cy="3251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 name="矩形 4"/>
          <p:cNvSpPr>
            <a:spLocks noChangeArrowheads="1"/>
          </p:cNvSpPr>
          <p:nvPr/>
        </p:nvSpPr>
        <p:spPr bwMode="auto">
          <a:xfrm>
            <a:off x="5219700" y="2420938"/>
            <a:ext cx="3563938"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nSpc>
                <a:spcPct val="150000"/>
              </a:lnSpc>
            </a:pPr>
            <a:r>
              <a:rPr kumimoji="1" lang="en-US" altLang="zh-CN">
                <a:latin typeface="Garamond" pitchFamily="18" charset="0"/>
              </a:rPr>
              <a:t> </a:t>
            </a:r>
            <a:r>
              <a:rPr kumimoji="1" lang="zh-CN" altLang="en-US" sz="2000">
                <a:solidFill>
                  <a:srgbClr val="FF0000"/>
                </a:solidFill>
                <a:latin typeface="Garamond" pitchFamily="18" charset="0"/>
              </a:rPr>
              <a:t>控制阀总是与管道、设备等连在一起使用，由于系统配管情况的不同，配管阻力的存在引起控制阀上压降的变化，因此，阀的工作流量特性与阀的理想流量特性也有差异。</a:t>
            </a:r>
          </a:p>
          <a:p>
            <a:r>
              <a:rPr kumimoji="1" lang="en-US" altLang="zh-CN">
                <a:latin typeface="Garamond" pitchFamily="18" charset="0"/>
              </a:rPr>
              <a:t>    </a:t>
            </a:r>
            <a:endParaRPr lang="zh-CN" altLang="en-US"/>
          </a:p>
        </p:txBody>
      </p:sp>
    </p:spTree>
    <p:extLst>
      <p:ext uri="{BB962C8B-B14F-4D97-AF65-F5344CB8AC3E}">
        <p14:creationId xmlns:p14="http://schemas.microsoft.com/office/powerpoint/2010/main" val="1098395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3186"/>
                                        </p:tgtEl>
                                        <p:attrNameLst>
                                          <p:attrName>style.visibility</p:attrName>
                                        </p:attrNameLst>
                                      </p:cBhvr>
                                      <p:to>
                                        <p:strVal val="visible"/>
                                      </p:to>
                                    </p:set>
                                    <p:anim calcmode="lin" valueType="num">
                                      <p:cBhvr additive="base">
                                        <p:cTn id="7" dur="500" fill="hold"/>
                                        <p:tgtEl>
                                          <p:spTgt spid="733186"/>
                                        </p:tgtEl>
                                        <p:attrNameLst>
                                          <p:attrName>ppt_x</p:attrName>
                                        </p:attrNameLst>
                                      </p:cBhvr>
                                      <p:tavLst>
                                        <p:tav tm="0">
                                          <p:val>
                                            <p:strVal val="0-#ppt_w/2"/>
                                          </p:val>
                                        </p:tav>
                                        <p:tav tm="100000">
                                          <p:val>
                                            <p:strVal val="#ppt_x"/>
                                          </p:val>
                                        </p:tav>
                                      </p:tavLst>
                                    </p:anim>
                                    <p:anim calcmode="lin" valueType="num">
                                      <p:cBhvr additive="base">
                                        <p:cTn id="8" dur="500" fill="hold"/>
                                        <p:tgtEl>
                                          <p:spTgt spid="73318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3187"/>
                                        </p:tgtEl>
                                        <p:attrNameLst>
                                          <p:attrName>style.visibility</p:attrName>
                                        </p:attrNameLst>
                                      </p:cBhvr>
                                      <p:to>
                                        <p:strVal val="visible"/>
                                      </p:to>
                                    </p:set>
                                    <p:anim calcmode="lin" valueType="num">
                                      <p:cBhvr additive="base">
                                        <p:cTn id="13" dur="500" fill="hold"/>
                                        <p:tgtEl>
                                          <p:spTgt spid="733187"/>
                                        </p:tgtEl>
                                        <p:attrNameLst>
                                          <p:attrName>ppt_x</p:attrName>
                                        </p:attrNameLst>
                                      </p:cBhvr>
                                      <p:tavLst>
                                        <p:tav tm="0">
                                          <p:val>
                                            <p:strVal val="0-#ppt_w/2"/>
                                          </p:val>
                                        </p:tav>
                                        <p:tav tm="100000">
                                          <p:val>
                                            <p:strVal val="#ppt_x"/>
                                          </p:val>
                                        </p:tav>
                                      </p:tavLst>
                                    </p:anim>
                                    <p:anim calcmode="lin" valueType="num">
                                      <p:cBhvr additive="base">
                                        <p:cTn id="14" dur="500" fill="hold"/>
                                        <p:tgtEl>
                                          <p:spTgt spid="73318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33188"/>
                                        </p:tgtEl>
                                        <p:attrNameLst>
                                          <p:attrName>style.visibility</p:attrName>
                                        </p:attrNameLst>
                                      </p:cBhvr>
                                      <p:to>
                                        <p:strVal val="visible"/>
                                      </p:to>
                                    </p:set>
                                    <p:anim calcmode="lin" valueType="num">
                                      <p:cBhvr additive="base">
                                        <p:cTn id="19" dur="500" fill="hold"/>
                                        <p:tgtEl>
                                          <p:spTgt spid="733188"/>
                                        </p:tgtEl>
                                        <p:attrNameLst>
                                          <p:attrName>ppt_x</p:attrName>
                                        </p:attrNameLst>
                                      </p:cBhvr>
                                      <p:tavLst>
                                        <p:tav tm="0">
                                          <p:val>
                                            <p:strVal val="0-#ppt_w/2"/>
                                          </p:val>
                                        </p:tav>
                                        <p:tav tm="100000">
                                          <p:val>
                                            <p:strVal val="#ppt_x"/>
                                          </p:val>
                                        </p:tav>
                                      </p:tavLst>
                                    </p:anim>
                                    <p:anim calcmode="lin" valueType="num">
                                      <p:cBhvr additive="base">
                                        <p:cTn id="20" dur="500" fill="hold"/>
                                        <p:tgtEl>
                                          <p:spTgt spid="7331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186" grpId="0" autoUpdateAnimBg="0"/>
      <p:bldP spid="73318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2"/>
          <p:cNvSpPr txBox="1">
            <a:spLocks noChangeArrowheads="1"/>
          </p:cNvSpPr>
          <p:nvPr/>
        </p:nvSpPr>
        <p:spPr bwMode="auto">
          <a:xfrm>
            <a:off x="381000" y="3048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4.3.2  </a:t>
            </a:r>
            <a:r>
              <a:rPr kumimoji="1" lang="zh-CN" altLang="en-US" sz="2800">
                <a:solidFill>
                  <a:srgbClr val="000000"/>
                </a:solidFill>
                <a:latin typeface="Times New Roman" pitchFamily="18" charset="0"/>
                <a:ea typeface="楷体_GB2312" pitchFamily="49" charset="-122"/>
              </a:rPr>
              <a:t>工作流量特性</a:t>
            </a:r>
          </a:p>
        </p:txBody>
      </p:sp>
      <p:sp>
        <p:nvSpPr>
          <p:cNvPr id="734211" name="Text Box 3"/>
          <p:cNvSpPr txBox="1">
            <a:spLocks noChangeArrowheads="1"/>
          </p:cNvSpPr>
          <p:nvPr/>
        </p:nvSpPr>
        <p:spPr bwMode="auto">
          <a:xfrm>
            <a:off x="381000" y="914400"/>
            <a:ext cx="8305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定义：实际上控制阀的前后压差是变化的，此时得到的控制阀的相对流量与相对开度之间的关系称为工作流量特性。</a:t>
            </a:r>
          </a:p>
        </p:txBody>
      </p:sp>
      <p:graphicFrame>
        <p:nvGraphicFramePr>
          <p:cNvPr id="734212" name="Object 4"/>
          <p:cNvGraphicFramePr>
            <a:graphicFrameLocks noChangeAspect="1"/>
          </p:cNvGraphicFramePr>
          <p:nvPr/>
        </p:nvGraphicFramePr>
        <p:xfrm>
          <a:off x="838200" y="2286000"/>
          <a:ext cx="7162800" cy="2193925"/>
        </p:xfrm>
        <a:graphic>
          <a:graphicData uri="http://schemas.openxmlformats.org/presentationml/2006/ole">
            <mc:AlternateContent xmlns:mc="http://schemas.openxmlformats.org/markup-compatibility/2006">
              <mc:Choice xmlns:v="urn:schemas-microsoft-com:vml" Requires="v">
                <p:oleObj spid="_x0000_s17454" name="图片" r:id="rId3" imgW="4915080" imgH="1504800" progId="Word.Picture.8">
                  <p:embed/>
                </p:oleObj>
              </mc:Choice>
              <mc:Fallback>
                <p:oleObj name="图片" r:id="rId3" imgW="4915080" imgH="1504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86000"/>
                        <a:ext cx="7162800" cy="219392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4213" name="Text Box 5">
            <a:hlinkClick r:id="rId5" action="ppaction://hlinkfile"/>
          </p:cNvPr>
          <p:cNvSpPr txBox="1">
            <a:spLocks noChangeArrowheads="1"/>
          </p:cNvSpPr>
          <p:nvPr/>
        </p:nvSpPr>
        <p:spPr bwMode="auto">
          <a:xfrm>
            <a:off x="1547813" y="4581525"/>
            <a:ext cx="2109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串联管道情况</a:t>
            </a:r>
          </a:p>
        </p:txBody>
      </p:sp>
      <p:sp>
        <p:nvSpPr>
          <p:cNvPr id="734214" name="Text Box 6"/>
          <p:cNvSpPr txBox="1">
            <a:spLocks noChangeArrowheads="1"/>
          </p:cNvSpPr>
          <p:nvPr/>
        </p:nvSpPr>
        <p:spPr bwMode="auto">
          <a:xfrm>
            <a:off x="4572000" y="4581525"/>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400">
                <a:solidFill>
                  <a:srgbClr val="000000"/>
                </a:solidFill>
                <a:latin typeface="Times New Roman" pitchFamily="18" charset="0"/>
                <a:ea typeface="楷体_GB2312" pitchFamily="49" charset="-122"/>
              </a:rPr>
              <a:t>串联管道控制阀压差变化</a:t>
            </a:r>
          </a:p>
        </p:txBody>
      </p:sp>
      <p:sp>
        <p:nvSpPr>
          <p:cNvPr id="734215" name="Text Box 7"/>
          <p:cNvSpPr txBox="1">
            <a:spLocks noChangeArrowheads="1"/>
          </p:cNvSpPr>
          <p:nvPr/>
        </p:nvSpPr>
        <p:spPr bwMode="auto">
          <a:xfrm>
            <a:off x="323850" y="5013325"/>
            <a:ext cx="84502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配管系数</a:t>
            </a:r>
            <a:r>
              <a:rPr kumimoji="1" lang="en-US" altLang="zh-CN" sz="2800">
                <a:solidFill>
                  <a:srgbClr val="000000"/>
                </a:solidFill>
                <a:latin typeface="Times New Roman" pitchFamily="18" charset="0"/>
                <a:ea typeface="楷体_GB2312" pitchFamily="49" charset="-122"/>
              </a:rPr>
              <a:t>S</a:t>
            </a:r>
            <a:r>
              <a:rPr kumimoji="1" lang="zh-CN" altLang="en-US" sz="2800">
                <a:solidFill>
                  <a:srgbClr val="000000"/>
                </a:solidFill>
                <a:latin typeface="Times New Roman" pitchFamily="18" charset="0"/>
                <a:ea typeface="楷体_GB2312" pitchFamily="49" charset="-122"/>
              </a:rPr>
              <a:t>：控制阀全开时，控制阀上压差△</a:t>
            </a:r>
            <a:r>
              <a:rPr kumimoji="1" lang="en-US" altLang="zh-CN" sz="2800">
                <a:solidFill>
                  <a:srgbClr val="000000"/>
                </a:solidFill>
                <a:latin typeface="Times New Roman" pitchFamily="18" charset="0"/>
                <a:ea typeface="楷体_GB2312" pitchFamily="49" charset="-122"/>
              </a:rPr>
              <a:t>p</a:t>
            </a:r>
            <a:r>
              <a:rPr kumimoji="1" lang="en-US" altLang="zh-CN" sz="2000">
                <a:solidFill>
                  <a:srgbClr val="000000"/>
                </a:solidFill>
                <a:latin typeface="Times New Roman" pitchFamily="18" charset="0"/>
                <a:ea typeface="楷体_GB2312" pitchFamily="49" charset="-122"/>
              </a:rPr>
              <a:t>v </a:t>
            </a:r>
            <a:r>
              <a:rPr kumimoji="1" lang="zh-CN" altLang="en-US" sz="2800">
                <a:solidFill>
                  <a:srgbClr val="000000"/>
                </a:solidFill>
                <a:latin typeface="Times New Roman" pitchFamily="18" charset="0"/>
                <a:ea typeface="楷体_GB2312" pitchFamily="49" charset="-122"/>
              </a:rPr>
              <a:t>与系统总压差△</a:t>
            </a:r>
            <a:r>
              <a:rPr kumimoji="1" lang="en-US" altLang="zh-CN" sz="2800">
                <a:solidFill>
                  <a:srgbClr val="000000"/>
                </a:solidFill>
                <a:latin typeface="Times New Roman" pitchFamily="18" charset="0"/>
                <a:ea typeface="楷体_GB2312" pitchFamily="49" charset="-122"/>
              </a:rPr>
              <a:t>p</a:t>
            </a:r>
            <a:r>
              <a:rPr kumimoji="1" lang="zh-CN" altLang="en-US" sz="2800">
                <a:solidFill>
                  <a:srgbClr val="000000"/>
                </a:solidFill>
                <a:latin typeface="Times New Roman" pitchFamily="18" charset="0"/>
                <a:ea typeface="楷体_GB2312" pitchFamily="49" charset="-122"/>
              </a:rPr>
              <a:t>之比。</a:t>
            </a:r>
          </a:p>
        </p:txBody>
      </p:sp>
      <p:graphicFrame>
        <p:nvGraphicFramePr>
          <p:cNvPr id="734216" name="Object 8"/>
          <p:cNvGraphicFramePr>
            <a:graphicFrameLocks noChangeAspect="1"/>
          </p:cNvGraphicFramePr>
          <p:nvPr/>
        </p:nvGraphicFramePr>
        <p:xfrm>
          <a:off x="3348038" y="5965825"/>
          <a:ext cx="1871662" cy="533400"/>
        </p:xfrm>
        <a:graphic>
          <a:graphicData uri="http://schemas.openxmlformats.org/presentationml/2006/ole">
            <mc:AlternateContent xmlns:mc="http://schemas.openxmlformats.org/markup-compatibility/2006">
              <mc:Choice xmlns:v="urn:schemas-microsoft-com:vml" Requires="v">
                <p:oleObj spid="_x0000_s17455" name="Equation" r:id="rId6" imgW="799920" imgH="228600" progId="Equation.DSMT4">
                  <p:embed/>
                </p:oleObj>
              </mc:Choice>
              <mc:Fallback>
                <p:oleObj name="Equation" r:id="rId6" imgW="79992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038" y="5965825"/>
                        <a:ext cx="1871662" cy="5334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46901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4211"/>
                                        </p:tgtEl>
                                        <p:attrNameLst>
                                          <p:attrName>style.visibility</p:attrName>
                                        </p:attrNameLst>
                                      </p:cBhvr>
                                      <p:to>
                                        <p:strVal val="visible"/>
                                      </p:to>
                                    </p:set>
                                    <p:anim calcmode="lin" valueType="num">
                                      <p:cBhvr additive="base">
                                        <p:cTn id="7" dur="500" fill="hold"/>
                                        <p:tgtEl>
                                          <p:spTgt spid="734211"/>
                                        </p:tgtEl>
                                        <p:attrNameLst>
                                          <p:attrName>ppt_x</p:attrName>
                                        </p:attrNameLst>
                                      </p:cBhvr>
                                      <p:tavLst>
                                        <p:tav tm="0">
                                          <p:val>
                                            <p:strVal val="0-#ppt_w/2"/>
                                          </p:val>
                                        </p:tav>
                                        <p:tav tm="100000">
                                          <p:val>
                                            <p:strVal val="#ppt_x"/>
                                          </p:val>
                                        </p:tav>
                                      </p:tavLst>
                                    </p:anim>
                                    <p:anim calcmode="lin" valueType="num">
                                      <p:cBhvr additive="base">
                                        <p:cTn id="8" dur="500" fill="hold"/>
                                        <p:tgtEl>
                                          <p:spTgt spid="7342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34212"/>
                                        </p:tgtEl>
                                        <p:attrNameLst>
                                          <p:attrName>style.visibility</p:attrName>
                                        </p:attrNameLst>
                                      </p:cBhvr>
                                      <p:to>
                                        <p:strVal val="visible"/>
                                      </p:to>
                                    </p:set>
                                    <p:anim calcmode="lin" valueType="num">
                                      <p:cBhvr additive="base">
                                        <p:cTn id="13" dur="500" fill="hold"/>
                                        <p:tgtEl>
                                          <p:spTgt spid="734212"/>
                                        </p:tgtEl>
                                        <p:attrNameLst>
                                          <p:attrName>ppt_x</p:attrName>
                                        </p:attrNameLst>
                                      </p:cBhvr>
                                      <p:tavLst>
                                        <p:tav tm="0">
                                          <p:val>
                                            <p:strVal val="0-#ppt_w/2"/>
                                          </p:val>
                                        </p:tav>
                                        <p:tav tm="100000">
                                          <p:val>
                                            <p:strVal val="#ppt_x"/>
                                          </p:val>
                                        </p:tav>
                                      </p:tavLst>
                                    </p:anim>
                                    <p:anim calcmode="lin" valueType="num">
                                      <p:cBhvr additive="base">
                                        <p:cTn id="14" dur="500" fill="hold"/>
                                        <p:tgtEl>
                                          <p:spTgt spid="73421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4213"/>
                                        </p:tgtEl>
                                        <p:attrNameLst>
                                          <p:attrName>style.visibility</p:attrName>
                                        </p:attrNameLst>
                                      </p:cBhvr>
                                      <p:to>
                                        <p:strVal val="visible"/>
                                      </p:to>
                                    </p:set>
                                    <p:anim calcmode="lin" valueType="num">
                                      <p:cBhvr additive="base">
                                        <p:cTn id="19" dur="500" fill="hold"/>
                                        <p:tgtEl>
                                          <p:spTgt spid="734213"/>
                                        </p:tgtEl>
                                        <p:attrNameLst>
                                          <p:attrName>ppt_x</p:attrName>
                                        </p:attrNameLst>
                                      </p:cBhvr>
                                      <p:tavLst>
                                        <p:tav tm="0">
                                          <p:val>
                                            <p:strVal val="0-#ppt_w/2"/>
                                          </p:val>
                                        </p:tav>
                                        <p:tav tm="100000">
                                          <p:val>
                                            <p:strVal val="#ppt_x"/>
                                          </p:val>
                                        </p:tav>
                                      </p:tavLst>
                                    </p:anim>
                                    <p:anim calcmode="lin" valueType="num">
                                      <p:cBhvr additive="base">
                                        <p:cTn id="20" dur="500" fill="hold"/>
                                        <p:tgtEl>
                                          <p:spTgt spid="73421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34214"/>
                                        </p:tgtEl>
                                        <p:attrNameLst>
                                          <p:attrName>style.visibility</p:attrName>
                                        </p:attrNameLst>
                                      </p:cBhvr>
                                      <p:to>
                                        <p:strVal val="visible"/>
                                      </p:to>
                                    </p:set>
                                    <p:anim calcmode="lin" valueType="num">
                                      <p:cBhvr additive="base">
                                        <p:cTn id="25" dur="500" fill="hold"/>
                                        <p:tgtEl>
                                          <p:spTgt spid="734214"/>
                                        </p:tgtEl>
                                        <p:attrNameLst>
                                          <p:attrName>ppt_x</p:attrName>
                                        </p:attrNameLst>
                                      </p:cBhvr>
                                      <p:tavLst>
                                        <p:tav tm="0">
                                          <p:val>
                                            <p:strVal val="0-#ppt_w/2"/>
                                          </p:val>
                                        </p:tav>
                                        <p:tav tm="100000">
                                          <p:val>
                                            <p:strVal val="#ppt_x"/>
                                          </p:val>
                                        </p:tav>
                                      </p:tavLst>
                                    </p:anim>
                                    <p:anim calcmode="lin" valueType="num">
                                      <p:cBhvr additive="base">
                                        <p:cTn id="26" dur="500" fill="hold"/>
                                        <p:tgtEl>
                                          <p:spTgt spid="73421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34215"/>
                                        </p:tgtEl>
                                        <p:attrNameLst>
                                          <p:attrName>style.visibility</p:attrName>
                                        </p:attrNameLst>
                                      </p:cBhvr>
                                      <p:to>
                                        <p:strVal val="visible"/>
                                      </p:to>
                                    </p:set>
                                    <p:anim calcmode="lin" valueType="num">
                                      <p:cBhvr additive="base">
                                        <p:cTn id="31" dur="500" fill="hold"/>
                                        <p:tgtEl>
                                          <p:spTgt spid="734215"/>
                                        </p:tgtEl>
                                        <p:attrNameLst>
                                          <p:attrName>ppt_x</p:attrName>
                                        </p:attrNameLst>
                                      </p:cBhvr>
                                      <p:tavLst>
                                        <p:tav tm="0">
                                          <p:val>
                                            <p:strVal val="0-#ppt_w/2"/>
                                          </p:val>
                                        </p:tav>
                                        <p:tav tm="100000">
                                          <p:val>
                                            <p:strVal val="#ppt_x"/>
                                          </p:val>
                                        </p:tav>
                                      </p:tavLst>
                                    </p:anim>
                                    <p:anim calcmode="lin" valueType="num">
                                      <p:cBhvr additive="base">
                                        <p:cTn id="32" dur="500" fill="hold"/>
                                        <p:tgtEl>
                                          <p:spTgt spid="73421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734216"/>
                                        </p:tgtEl>
                                        <p:attrNameLst>
                                          <p:attrName>style.visibility</p:attrName>
                                        </p:attrNameLst>
                                      </p:cBhvr>
                                      <p:to>
                                        <p:strVal val="visible"/>
                                      </p:to>
                                    </p:set>
                                    <p:anim calcmode="lin" valueType="num">
                                      <p:cBhvr additive="base">
                                        <p:cTn id="37" dur="500" fill="hold"/>
                                        <p:tgtEl>
                                          <p:spTgt spid="734216"/>
                                        </p:tgtEl>
                                        <p:attrNameLst>
                                          <p:attrName>ppt_x</p:attrName>
                                        </p:attrNameLst>
                                      </p:cBhvr>
                                      <p:tavLst>
                                        <p:tav tm="0">
                                          <p:val>
                                            <p:strVal val="0-#ppt_w/2"/>
                                          </p:val>
                                        </p:tav>
                                        <p:tav tm="100000">
                                          <p:val>
                                            <p:strVal val="#ppt_x"/>
                                          </p:val>
                                        </p:tav>
                                      </p:tavLst>
                                    </p:anim>
                                    <p:anim calcmode="lin" valueType="num">
                                      <p:cBhvr additive="base">
                                        <p:cTn id="38" dur="500" fill="hold"/>
                                        <p:tgtEl>
                                          <p:spTgt spid="7342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11" grpId="0"/>
      <p:bldP spid="734213" grpId="0" autoUpdateAnimBg="0"/>
      <p:bldP spid="734214" grpId="0" autoUpdateAnimBg="0"/>
      <p:bldP spid="734215"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ChangeArrowheads="1"/>
          </p:cNvSpPr>
          <p:nvPr/>
        </p:nvSpPr>
        <p:spPr bwMode="auto">
          <a:xfrm>
            <a:off x="457200" y="304800"/>
            <a:ext cx="6851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S=1</a:t>
            </a:r>
            <a:r>
              <a:rPr kumimoji="1" lang="zh-CN" altLang="en-US" sz="2800">
                <a:solidFill>
                  <a:srgbClr val="000000"/>
                </a:solidFill>
                <a:latin typeface="Times New Roman" pitchFamily="18" charset="0"/>
                <a:ea typeface="楷体_GB2312" pitchFamily="49" charset="-122"/>
              </a:rPr>
              <a:t>时，系统的总压差全部降在控制阀上，工作流量特性就表现为理想流量特性。</a:t>
            </a:r>
          </a:p>
        </p:txBody>
      </p:sp>
      <p:graphicFrame>
        <p:nvGraphicFramePr>
          <p:cNvPr id="735235" name="Object 3"/>
          <p:cNvGraphicFramePr>
            <a:graphicFrameLocks noChangeAspect="1"/>
          </p:cNvGraphicFramePr>
          <p:nvPr/>
        </p:nvGraphicFramePr>
        <p:xfrm>
          <a:off x="1835150" y="2060575"/>
          <a:ext cx="5761038" cy="730250"/>
        </p:xfrm>
        <a:graphic>
          <a:graphicData uri="http://schemas.openxmlformats.org/presentationml/2006/ole">
            <mc:AlternateContent xmlns:mc="http://schemas.openxmlformats.org/markup-compatibility/2006">
              <mc:Choice xmlns:v="urn:schemas-microsoft-com:vml" Requires="v">
                <p:oleObj spid="_x0000_s18478" name="Equation" r:id="rId3" imgW="3009600" imgH="380880" progId="Equation.DSMT4">
                  <p:embed/>
                </p:oleObj>
              </mc:Choice>
              <mc:Fallback>
                <p:oleObj name="Equation" r:id="rId3" imgW="3009600" imgH="380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2060575"/>
                        <a:ext cx="5761038" cy="7302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5236" name="Text Box 4"/>
          <p:cNvSpPr txBox="1">
            <a:spLocks noChangeArrowheads="1"/>
          </p:cNvSpPr>
          <p:nvPr/>
        </p:nvSpPr>
        <p:spPr bwMode="auto">
          <a:xfrm>
            <a:off x="971550" y="2924175"/>
            <a:ext cx="5976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(2)</a:t>
            </a:r>
            <a:r>
              <a:rPr kumimoji="1" lang="zh-CN" altLang="en-US" sz="2800">
                <a:solidFill>
                  <a:srgbClr val="000000"/>
                </a:solidFill>
                <a:latin typeface="Times New Roman" pitchFamily="18" charset="0"/>
                <a:ea typeface="楷体_GB2312" pitchFamily="49" charset="-122"/>
              </a:rPr>
              <a:t>流量特性畸变（</a:t>
            </a:r>
            <a:r>
              <a:rPr kumimoji="1" lang="en-US" altLang="zh-CN" sz="2800">
                <a:solidFill>
                  <a:srgbClr val="000000"/>
                </a:solidFill>
                <a:latin typeface="Times New Roman" pitchFamily="18" charset="0"/>
                <a:ea typeface="楷体_GB2312" pitchFamily="49" charset="-122"/>
              </a:rPr>
              <a:t>0.3&lt;S&lt;0.6</a:t>
            </a:r>
            <a:r>
              <a:rPr kumimoji="1" lang="zh-CN" altLang="en-US" sz="2800">
                <a:solidFill>
                  <a:srgbClr val="000000"/>
                </a:solidFill>
                <a:latin typeface="Times New Roman" pitchFamily="18" charset="0"/>
                <a:ea typeface="楷体_GB2312" pitchFamily="49" charset="-122"/>
              </a:rPr>
              <a:t>）</a:t>
            </a:r>
          </a:p>
        </p:txBody>
      </p:sp>
      <p:sp>
        <p:nvSpPr>
          <p:cNvPr id="735237" name="Text Box 5"/>
          <p:cNvSpPr txBox="1">
            <a:spLocks noChangeArrowheads="1"/>
          </p:cNvSpPr>
          <p:nvPr/>
        </p:nvSpPr>
        <p:spPr bwMode="auto">
          <a:xfrm>
            <a:off x="468313" y="1412875"/>
            <a:ext cx="4691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S</a:t>
            </a:r>
            <a:r>
              <a:rPr kumimoji="1" lang="zh-CN" altLang="en-US" sz="2800">
                <a:solidFill>
                  <a:srgbClr val="000000"/>
                </a:solidFill>
                <a:latin typeface="Times New Roman" pitchFamily="18" charset="0"/>
                <a:ea typeface="楷体_GB2312" pitchFamily="49" charset="-122"/>
              </a:rPr>
              <a:t>减小会带来两个不利后果：</a:t>
            </a:r>
          </a:p>
        </p:txBody>
      </p:sp>
      <p:sp>
        <p:nvSpPr>
          <p:cNvPr id="735238" name="Text Box 6"/>
          <p:cNvSpPr txBox="1">
            <a:spLocks noChangeArrowheads="1"/>
          </p:cNvSpPr>
          <p:nvPr/>
        </p:nvSpPr>
        <p:spPr bwMode="auto">
          <a:xfrm>
            <a:off x="971550" y="2133600"/>
            <a:ext cx="744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(1)</a:t>
            </a:r>
          </a:p>
        </p:txBody>
      </p:sp>
      <p:graphicFrame>
        <p:nvGraphicFramePr>
          <p:cNvPr id="735239" name="Object 7"/>
          <p:cNvGraphicFramePr>
            <a:graphicFrameLocks noChangeAspect="1"/>
          </p:cNvGraphicFramePr>
          <p:nvPr/>
        </p:nvGraphicFramePr>
        <p:xfrm>
          <a:off x="1042988" y="3717925"/>
          <a:ext cx="6781800" cy="3140075"/>
        </p:xfrm>
        <a:graphic>
          <a:graphicData uri="http://schemas.openxmlformats.org/presentationml/2006/ole">
            <mc:AlternateContent xmlns:mc="http://schemas.openxmlformats.org/markup-compatibility/2006">
              <mc:Choice xmlns:v="urn:schemas-microsoft-com:vml" Requires="v">
                <p:oleObj spid="_x0000_s18479" name="图像文档" r:id="rId5" imgW="5384042" imgH="2872854" progId="Imaging.Document">
                  <p:embed/>
                </p:oleObj>
              </mc:Choice>
              <mc:Fallback>
                <p:oleObj name="图像文档" r:id="rId5" imgW="5384042" imgH="2872854" progId="Imaging.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717925"/>
                        <a:ext cx="6781800" cy="314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12390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5234"/>
                                        </p:tgtEl>
                                        <p:attrNameLst>
                                          <p:attrName>style.visibility</p:attrName>
                                        </p:attrNameLst>
                                      </p:cBhvr>
                                      <p:to>
                                        <p:strVal val="visible"/>
                                      </p:to>
                                    </p:set>
                                    <p:anim calcmode="lin" valueType="num">
                                      <p:cBhvr additive="base">
                                        <p:cTn id="7" dur="500" fill="hold"/>
                                        <p:tgtEl>
                                          <p:spTgt spid="735234"/>
                                        </p:tgtEl>
                                        <p:attrNameLst>
                                          <p:attrName>ppt_x</p:attrName>
                                        </p:attrNameLst>
                                      </p:cBhvr>
                                      <p:tavLst>
                                        <p:tav tm="0">
                                          <p:val>
                                            <p:strVal val="0-#ppt_w/2"/>
                                          </p:val>
                                        </p:tav>
                                        <p:tav tm="100000">
                                          <p:val>
                                            <p:strVal val="#ppt_x"/>
                                          </p:val>
                                        </p:tav>
                                      </p:tavLst>
                                    </p:anim>
                                    <p:anim calcmode="lin" valueType="num">
                                      <p:cBhvr additive="base">
                                        <p:cTn id="8" dur="500" fill="hold"/>
                                        <p:tgtEl>
                                          <p:spTgt spid="7352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5237"/>
                                        </p:tgtEl>
                                        <p:attrNameLst>
                                          <p:attrName>style.visibility</p:attrName>
                                        </p:attrNameLst>
                                      </p:cBhvr>
                                      <p:to>
                                        <p:strVal val="visible"/>
                                      </p:to>
                                    </p:set>
                                    <p:anim calcmode="lin" valueType="num">
                                      <p:cBhvr additive="base">
                                        <p:cTn id="13" dur="500" fill="hold"/>
                                        <p:tgtEl>
                                          <p:spTgt spid="735237"/>
                                        </p:tgtEl>
                                        <p:attrNameLst>
                                          <p:attrName>ppt_x</p:attrName>
                                        </p:attrNameLst>
                                      </p:cBhvr>
                                      <p:tavLst>
                                        <p:tav tm="0">
                                          <p:val>
                                            <p:strVal val="0-#ppt_w/2"/>
                                          </p:val>
                                        </p:tav>
                                        <p:tav tm="100000">
                                          <p:val>
                                            <p:strVal val="#ppt_x"/>
                                          </p:val>
                                        </p:tav>
                                      </p:tavLst>
                                    </p:anim>
                                    <p:anim calcmode="lin" valueType="num">
                                      <p:cBhvr additive="base">
                                        <p:cTn id="14" dur="500" fill="hold"/>
                                        <p:tgtEl>
                                          <p:spTgt spid="73523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5238"/>
                                        </p:tgtEl>
                                        <p:attrNameLst>
                                          <p:attrName>style.visibility</p:attrName>
                                        </p:attrNameLst>
                                      </p:cBhvr>
                                      <p:to>
                                        <p:strVal val="visible"/>
                                      </p:to>
                                    </p:set>
                                    <p:anim calcmode="lin" valueType="num">
                                      <p:cBhvr additive="base">
                                        <p:cTn id="19" dur="500" fill="hold"/>
                                        <p:tgtEl>
                                          <p:spTgt spid="735238"/>
                                        </p:tgtEl>
                                        <p:attrNameLst>
                                          <p:attrName>ppt_x</p:attrName>
                                        </p:attrNameLst>
                                      </p:cBhvr>
                                      <p:tavLst>
                                        <p:tav tm="0">
                                          <p:val>
                                            <p:strVal val="0-#ppt_w/2"/>
                                          </p:val>
                                        </p:tav>
                                        <p:tav tm="100000">
                                          <p:val>
                                            <p:strVal val="#ppt_x"/>
                                          </p:val>
                                        </p:tav>
                                      </p:tavLst>
                                    </p:anim>
                                    <p:anim calcmode="lin" valueType="num">
                                      <p:cBhvr additive="base">
                                        <p:cTn id="20" dur="500" fill="hold"/>
                                        <p:tgtEl>
                                          <p:spTgt spid="73523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35235"/>
                                        </p:tgtEl>
                                        <p:attrNameLst>
                                          <p:attrName>style.visibility</p:attrName>
                                        </p:attrNameLst>
                                      </p:cBhvr>
                                      <p:to>
                                        <p:strVal val="visible"/>
                                      </p:to>
                                    </p:set>
                                    <p:anim calcmode="lin" valueType="num">
                                      <p:cBhvr additive="base">
                                        <p:cTn id="25" dur="500" fill="hold"/>
                                        <p:tgtEl>
                                          <p:spTgt spid="735235"/>
                                        </p:tgtEl>
                                        <p:attrNameLst>
                                          <p:attrName>ppt_x</p:attrName>
                                        </p:attrNameLst>
                                      </p:cBhvr>
                                      <p:tavLst>
                                        <p:tav tm="0">
                                          <p:val>
                                            <p:strVal val="0-#ppt_w/2"/>
                                          </p:val>
                                        </p:tav>
                                        <p:tav tm="100000">
                                          <p:val>
                                            <p:strVal val="#ppt_x"/>
                                          </p:val>
                                        </p:tav>
                                      </p:tavLst>
                                    </p:anim>
                                    <p:anim calcmode="lin" valueType="num">
                                      <p:cBhvr additive="base">
                                        <p:cTn id="26" dur="500" fill="hold"/>
                                        <p:tgtEl>
                                          <p:spTgt spid="73523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35236"/>
                                        </p:tgtEl>
                                        <p:attrNameLst>
                                          <p:attrName>style.visibility</p:attrName>
                                        </p:attrNameLst>
                                      </p:cBhvr>
                                      <p:to>
                                        <p:strVal val="visible"/>
                                      </p:to>
                                    </p:set>
                                    <p:anim calcmode="lin" valueType="num">
                                      <p:cBhvr additive="base">
                                        <p:cTn id="31" dur="500" fill="hold"/>
                                        <p:tgtEl>
                                          <p:spTgt spid="735236"/>
                                        </p:tgtEl>
                                        <p:attrNameLst>
                                          <p:attrName>ppt_x</p:attrName>
                                        </p:attrNameLst>
                                      </p:cBhvr>
                                      <p:tavLst>
                                        <p:tav tm="0">
                                          <p:val>
                                            <p:strVal val="0-#ppt_w/2"/>
                                          </p:val>
                                        </p:tav>
                                        <p:tav tm="100000">
                                          <p:val>
                                            <p:strVal val="#ppt_x"/>
                                          </p:val>
                                        </p:tav>
                                      </p:tavLst>
                                    </p:anim>
                                    <p:anim calcmode="lin" valueType="num">
                                      <p:cBhvr additive="base">
                                        <p:cTn id="32" dur="500" fill="hold"/>
                                        <p:tgtEl>
                                          <p:spTgt spid="73523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735239"/>
                                        </p:tgtEl>
                                        <p:attrNameLst>
                                          <p:attrName>style.visibility</p:attrName>
                                        </p:attrNameLst>
                                      </p:cBhvr>
                                      <p:to>
                                        <p:strVal val="visible"/>
                                      </p:to>
                                    </p:set>
                                    <p:anim calcmode="lin" valueType="num">
                                      <p:cBhvr additive="base">
                                        <p:cTn id="37" dur="500" fill="hold"/>
                                        <p:tgtEl>
                                          <p:spTgt spid="735239"/>
                                        </p:tgtEl>
                                        <p:attrNameLst>
                                          <p:attrName>ppt_x</p:attrName>
                                        </p:attrNameLst>
                                      </p:cBhvr>
                                      <p:tavLst>
                                        <p:tav tm="0">
                                          <p:val>
                                            <p:strVal val="0-#ppt_w/2"/>
                                          </p:val>
                                        </p:tav>
                                        <p:tav tm="100000">
                                          <p:val>
                                            <p:strVal val="#ppt_x"/>
                                          </p:val>
                                        </p:tav>
                                      </p:tavLst>
                                    </p:anim>
                                    <p:anim calcmode="lin" valueType="num">
                                      <p:cBhvr additive="base">
                                        <p:cTn id="38" dur="500" fill="hold"/>
                                        <p:tgtEl>
                                          <p:spTgt spid="735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4" grpId="0" autoUpdateAnimBg="0"/>
      <p:bldP spid="735236" grpId="0" autoUpdateAnimBg="0"/>
      <p:bldP spid="735237" grpId="0" autoUpdateAnimBg="0"/>
      <p:bldP spid="735238"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79388" y="549275"/>
            <a:ext cx="8229600" cy="1143000"/>
          </a:xfrm>
        </p:spPr>
        <p:txBody>
          <a:bodyPr/>
          <a:lstStyle/>
          <a:p>
            <a:pPr eaLnBrk="1" hangingPunct="1"/>
            <a:r>
              <a:rPr lang="zh-CN" altLang="en-US" sz="3200" b="1" smtClean="0"/>
              <a:t>直线阀、对数阀的实际工作特性</a:t>
            </a:r>
            <a:endParaRPr lang="zh-CN" altLang="en-US" sz="3200" smtClean="0"/>
          </a:p>
        </p:txBody>
      </p:sp>
      <p:sp>
        <p:nvSpPr>
          <p:cNvPr id="19460" name="Rectangle 3"/>
          <p:cNvSpPr>
            <a:spLocks noChangeArrowheads="1"/>
          </p:cNvSpPr>
          <p:nvPr/>
        </p:nvSpPr>
        <p:spPr bwMode="auto">
          <a:xfrm>
            <a:off x="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19458" name="Object 4"/>
          <p:cNvGraphicFramePr>
            <a:graphicFrameLocks noChangeAspect="1"/>
          </p:cNvGraphicFramePr>
          <p:nvPr/>
        </p:nvGraphicFramePr>
        <p:xfrm>
          <a:off x="971550" y="2852738"/>
          <a:ext cx="6767513" cy="3268662"/>
        </p:xfrm>
        <a:graphic>
          <a:graphicData uri="http://schemas.openxmlformats.org/presentationml/2006/ole">
            <mc:AlternateContent xmlns:mc="http://schemas.openxmlformats.org/markup-compatibility/2006">
              <mc:Choice xmlns:v="urn:schemas-microsoft-com:vml" Requires="v">
                <p:oleObj spid="_x0000_s19480" name="Visio" r:id="rId3" imgW="5341239" imgH="2571699" progId="Visio.Drawing.11">
                  <p:embed/>
                </p:oleObj>
              </mc:Choice>
              <mc:Fallback>
                <p:oleObj name="Visio" r:id="rId3" imgW="5341239" imgH="257169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852738"/>
                        <a:ext cx="6767513" cy="326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1" name="Rectangle 5"/>
          <p:cNvSpPr>
            <a:spLocks noChangeArrowheads="1"/>
          </p:cNvSpPr>
          <p:nvPr/>
        </p:nvSpPr>
        <p:spPr bwMode="auto">
          <a:xfrm>
            <a:off x="1403350" y="2097088"/>
            <a:ext cx="5473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b="0">
                <a:solidFill>
                  <a:srgbClr val="006600"/>
                </a:solidFill>
                <a:latin typeface="Garamond" pitchFamily="18" charset="0"/>
                <a:ea typeface="楷体_GB2312" pitchFamily="49" charset="-122"/>
              </a:rPr>
              <a:t>直线阀、对数阀的实际工作特性（考虑管道阻力）</a:t>
            </a:r>
          </a:p>
        </p:txBody>
      </p:sp>
    </p:spTree>
    <p:extLst>
      <p:ext uri="{BB962C8B-B14F-4D97-AF65-F5344CB8AC3E}">
        <p14:creationId xmlns:p14="http://schemas.microsoft.com/office/powerpoint/2010/main" val="11509402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Text Box 2"/>
          <p:cNvSpPr txBox="1">
            <a:spLocks noChangeArrowheads="1"/>
          </p:cNvSpPr>
          <p:nvPr/>
        </p:nvSpPr>
        <p:spPr bwMode="auto">
          <a:xfrm>
            <a:off x="395288" y="3644900"/>
            <a:ext cx="8497887"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选择原则：</a:t>
            </a:r>
          </a:p>
          <a:p>
            <a:pPr eaLnBrk="1" hangingPunct="1">
              <a:spcBef>
                <a:spcPct val="50000"/>
              </a:spcBef>
            </a:pPr>
            <a:r>
              <a:rPr kumimoji="1" lang="en-US" altLang="zh-CN" sz="2800">
                <a:solidFill>
                  <a:srgbClr val="000000"/>
                </a:solidFill>
                <a:latin typeface="Times New Roman" pitchFamily="18" charset="0"/>
                <a:ea typeface="楷体_GB2312" pitchFamily="49" charset="-122"/>
              </a:rPr>
              <a:t>S&gt;0.6:  </a:t>
            </a:r>
            <a:r>
              <a:rPr kumimoji="1" lang="zh-CN" altLang="en-US" sz="2800">
                <a:solidFill>
                  <a:srgbClr val="000000"/>
                </a:solidFill>
                <a:latin typeface="Times New Roman" pitchFamily="18" charset="0"/>
                <a:ea typeface="楷体_GB2312" pitchFamily="49" charset="-122"/>
              </a:rPr>
              <a:t>认为工作特性与理想特性相同。</a:t>
            </a:r>
          </a:p>
          <a:p>
            <a:pPr eaLnBrk="1" hangingPunct="1">
              <a:spcBef>
                <a:spcPct val="50000"/>
              </a:spcBef>
            </a:pPr>
            <a:r>
              <a:rPr kumimoji="1" lang="en-US" altLang="zh-CN" sz="2800">
                <a:solidFill>
                  <a:srgbClr val="000000"/>
                </a:solidFill>
                <a:latin typeface="Times New Roman" pitchFamily="18" charset="0"/>
                <a:ea typeface="楷体_GB2312" pitchFamily="49" charset="-122"/>
              </a:rPr>
              <a:t>0.3&lt;S&lt;0.6:  </a:t>
            </a:r>
            <a:r>
              <a:rPr kumimoji="1" lang="zh-CN" altLang="en-US" sz="2800">
                <a:solidFill>
                  <a:srgbClr val="000000"/>
                </a:solidFill>
                <a:latin typeface="Times New Roman" pitchFamily="18" charset="0"/>
                <a:ea typeface="楷体_GB2312" pitchFamily="49" charset="-122"/>
              </a:rPr>
              <a:t>需要调整分析</a:t>
            </a:r>
            <a:endParaRPr kumimoji="1" lang="en-US" altLang="zh-CN" sz="2800">
              <a:solidFill>
                <a:srgbClr val="000000"/>
              </a:solidFill>
              <a:latin typeface="Times New Roman" pitchFamily="18" charset="0"/>
              <a:ea typeface="楷体_GB2312" pitchFamily="49" charset="-122"/>
            </a:endParaRPr>
          </a:p>
          <a:p>
            <a:pPr eaLnBrk="1" hangingPunct="1">
              <a:spcBef>
                <a:spcPct val="50000"/>
              </a:spcBef>
            </a:pPr>
            <a:r>
              <a:rPr kumimoji="1" lang="en-US" altLang="zh-CN" sz="2800">
                <a:solidFill>
                  <a:srgbClr val="000000"/>
                </a:solidFill>
                <a:latin typeface="Times New Roman" pitchFamily="18" charset="0"/>
                <a:ea typeface="楷体_GB2312" pitchFamily="49" charset="-122"/>
              </a:rPr>
              <a:t>S&lt;0.3: </a:t>
            </a:r>
            <a:r>
              <a:rPr kumimoji="1" lang="zh-CN" altLang="en-US" sz="2800">
                <a:solidFill>
                  <a:srgbClr val="000000"/>
                </a:solidFill>
                <a:latin typeface="Times New Roman" pitchFamily="18" charset="0"/>
                <a:ea typeface="楷体_GB2312" pitchFamily="49" charset="-122"/>
              </a:rPr>
              <a:t>流量特性畸变很大</a:t>
            </a:r>
          </a:p>
        </p:txBody>
      </p:sp>
      <p:sp>
        <p:nvSpPr>
          <p:cNvPr id="736259" name="Rectangle 3"/>
          <p:cNvSpPr>
            <a:spLocks noChangeArrowheads="1"/>
          </p:cNvSpPr>
          <p:nvPr/>
        </p:nvSpPr>
        <p:spPr bwMode="auto">
          <a:xfrm>
            <a:off x="323850" y="1125538"/>
            <a:ext cx="8305800" cy="2441575"/>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400" b="0">
                <a:solidFill>
                  <a:srgbClr val="000000"/>
                </a:solidFill>
                <a:latin typeface="Times New Roman" pitchFamily="18" charset="0"/>
                <a:ea typeface="楷体_GB2312" pitchFamily="49" charset="-122"/>
              </a:rPr>
              <a:t>        </a:t>
            </a:r>
            <a:r>
              <a:rPr kumimoji="1" lang="zh-CN" altLang="en-US" sz="2800">
                <a:solidFill>
                  <a:srgbClr val="000000"/>
                </a:solidFill>
                <a:latin typeface="Times New Roman" pitchFamily="18" charset="0"/>
                <a:ea typeface="楷体_GB2312" pitchFamily="49" charset="-122"/>
              </a:rPr>
              <a:t>在实际使用中，</a:t>
            </a:r>
            <a:r>
              <a:rPr kumimoji="1" lang="en-US" altLang="zh-CN" sz="2800">
                <a:solidFill>
                  <a:srgbClr val="000000"/>
                </a:solidFill>
                <a:latin typeface="Times New Roman" pitchFamily="18" charset="0"/>
                <a:ea typeface="楷体_GB2312" pitchFamily="49" charset="-122"/>
              </a:rPr>
              <a:t>S</a:t>
            </a:r>
            <a:r>
              <a:rPr kumimoji="1" lang="zh-CN" altLang="en-US" sz="2800">
                <a:solidFill>
                  <a:srgbClr val="000000"/>
                </a:solidFill>
                <a:latin typeface="Times New Roman" pitchFamily="18" charset="0"/>
                <a:ea typeface="楷体_GB2312" pitchFamily="49" charset="-122"/>
              </a:rPr>
              <a:t>选得过大或过小都有不妥之处。</a:t>
            </a:r>
            <a:r>
              <a:rPr kumimoji="1" lang="en-US" altLang="zh-CN" sz="2800">
                <a:solidFill>
                  <a:srgbClr val="000000"/>
                </a:solidFill>
                <a:latin typeface="Times New Roman" pitchFamily="18" charset="0"/>
                <a:ea typeface="楷体_GB2312" pitchFamily="49" charset="-122"/>
              </a:rPr>
              <a:t>S</a:t>
            </a:r>
            <a:r>
              <a:rPr kumimoji="1" lang="zh-CN" altLang="en-US" sz="2800">
                <a:solidFill>
                  <a:srgbClr val="000000"/>
                </a:solidFill>
                <a:latin typeface="Times New Roman" pitchFamily="18" charset="0"/>
                <a:ea typeface="楷体_GB2312" pitchFamily="49" charset="-122"/>
              </a:rPr>
              <a:t>选得过大，在流量相同情况下，管路阻力损耗不变，但是阀上压降很大，消耗能量过多；</a:t>
            </a:r>
            <a:r>
              <a:rPr kumimoji="1" lang="en-US" altLang="zh-CN" sz="2800">
                <a:solidFill>
                  <a:srgbClr val="000000"/>
                </a:solidFill>
                <a:latin typeface="Times New Roman" pitchFamily="18" charset="0"/>
                <a:ea typeface="楷体_GB2312" pitchFamily="49" charset="-122"/>
              </a:rPr>
              <a:t>S</a:t>
            </a:r>
            <a:r>
              <a:rPr kumimoji="1" lang="zh-CN" altLang="en-US" sz="2800">
                <a:solidFill>
                  <a:srgbClr val="000000"/>
                </a:solidFill>
                <a:latin typeface="Times New Roman" pitchFamily="18" charset="0"/>
                <a:ea typeface="楷体_GB2312" pitchFamily="49" charset="-122"/>
              </a:rPr>
              <a:t>选得过小，则对调节不利。</a:t>
            </a:r>
          </a:p>
          <a:p>
            <a:pPr eaLnBrk="1" hangingPunct="1">
              <a:spcBef>
                <a:spcPct val="50000"/>
              </a:spcBef>
            </a:pPr>
            <a:r>
              <a:rPr kumimoji="1" lang="zh-CN" altLang="en-US" sz="2800">
                <a:solidFill>
                  <a:srgbClr val="000000"/>
                </a:solidFill>
                <a:latin typeface="Times New Roman" pitchFamily="18" charset="0"/>
                <a:ea typeface="楷体_GB2312" pitchFamily="49" charset="-122"/>
              </a:rPr>
              <a:t>        一般希望</a:t>
            </a:r>
            <a:r>
              <a:rPr kumimoji="1" lang="en-US" altLang="zh-CN" sz="2800">
                <a:solidFill>
                  <a:srgbClr val="000000"/>
                </a:solidFill>
                <a:latin typeface="Times New Roman" pitchFamily="18" charset="0"/>
                <a:ea typeface="楷体_GB2312" pitchFamily="49" charset="-122"/>
              </a:rPr>
              <a:t>S</a:t>
            </a:r>
            <a:r>
              <a:rPr kumimoji="1" lang="zh-CN" altLang="en-US" sz="2800">
                <a:solidFill>
                  <a:srgbClr val="000000"/>
                </a:solidFill>
                <a:latin typeface="Times New Roman" pitchFamily="18" charset="0"/>
                <a:ea typeface="楷体_GB2312" pitchFamily="49" charset="-122"/>
              </a:rPr>
              <a:t>值最小不低于</a:t>
            </a:r>
            <a:r>
              <a:rPr kumimoji="1" lang="en-US" altLang="zh-CN" sz="2800">
                <a:solidFill>
                  <a:srgbClr val="000000"/>
                </a:solidFill>
                <a:latin typeface="Times New Roman" pitchFamily="18" charset="0"/>
                <a:ea typeface="楷体_GB2312" pitchFamily="49" charset="-122"/>
              </a:rPr>
              <a:t>0.3</a:t>
            </a:r>
            <a:r>
              <a:rPr kumimoji="1" lang="zh-CN" altLang="en-US" sz="2800">
                <a:solidFill>
                  <a:srgbClr val="000000"/>
                </a:solidFill>
                <a:latin typeface="Times New Roman" pitchFamily="18" charset="0"/>
                <a:ea typeface="楷体_GB2312" pitchFamily="49" charset="-122"/>
              </a:rPr>
              <a:t>。</a:t>
            </a:r>
          </a:p>
        </p:txBody>
      </p:sp>
      <p:sp>
        <p:nvSpPr>
          <p:cNvPr id="736260" name="Rectangle 4"/>
          <p:cNvSpPr>
            <a:spLocks noChangeArrowheads="1"/>
          </p:cNvSpPr>
          <p:nvPr/>
        </p:nvSpPr>
        <p:spPr bwMode="auto">
          <a:xfrm>
            <a:off x="395288" y="333375"/>
            <a:ext cx="3529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配管系数</a:t>
            </a:r>
            <a:r>
              <a:rPr kumimoji="1" lang="en-US" altLang="zh-CN" sz="2800">
                <a:solidFill>
                  <a:srgbClr val="000000"/>
                </a:solidFill>
                <a:latin typeface="Times New Roman" pitchFamily="18" charset="0"/>
                <a:ea typeface="楷体_GB2312" pitchFamily="49" charset="-122"/>
              </a:rPr>
              <a:t>S</a:t>
            </a:r>
            <a:r>
              <a:rPr kumimoji="1" lang="zh-CN" altLang="en-US" sz="2800">
                <a:solidFill>
                  <a:srgbClr val="000000"/>
                </a:solidFill>
                <a:latin typeface="Times New Roman" pitchFamily="18" charset="0"/>
                <a:ea typeface="楷体_GB2312" pitchFamily="49" charset="-122"/>
              </a:rPr>
              <a:t>的选择：</a:t>
            </a:r>
          </a:p>
        </p:txBody>
      </p:sp>
    </p:spTree>
    <p:extLst>
      <p:ext uri="{BB962C8B-B14F-4D97-AF65-F5344CB8AC3E}">
        <p14:creationId xmlns:p14="http://schemas.microsoft.com/office/powerpoint/2010/main" val="3073898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6260"/>
                                        </p:tgtEl>
                                        <p:attrNameLst>
                                          <p:attrName>style.visibility</p:attrName>
                                        </p:attrNameLst>
                                      </p:cBhvr>
                                      <p:to>
                                        <p:strVal val="visible"/>
                                      </p:to>
                                    </p:set>
                                    <p:anim calcmode="lin" valueType="num">
                                      <p:cBhvr additive="base">
                                        <p:cTn id="7" dur="500" fill="hold"/>
                                        <p:tgtEl>
                                          <p:spTgt spid="736260"/>
                                        </p:tgtEl>
                                        <p:attrNameLst>
                                          <p:attrName>ppt_x</p:attrName>
                                        </p:attrNameLst>
                                      </p:cBhvr>
                                      <p:tavLst>
                                        <p:tav tm="0">
                                          <p:val>
                                            <p:strVal val="0-#ppt_w/2"/>
                                          </p:val>
                                        </p:tav>
                                        <p:tav tm="100000">
                                          <p:val>
                                            <p:strVal val="#ppt_x"/>
                                          </p:val>
                                        </p:tav>
                                      </p:tavLst>
                                    </p:anim>
                                    <p:anim calcmode="lin" valueType="num">
                                      <p:cBhvr additive="base">
                                        <p:cTn id="8" dur="500" fill="hold"/>
                                        <p:tgtEl>
                                          <p:spTgt spid="73626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6259"/>
                                        </p:tgtEl>
                                        <p:attrNameLst>
                                          <p:attrName>style.visibility</p:attrName>
                                        </p:attrNameLst>
                                      </p:cBhvr>
                                      <p:to>
                                        <p:strVal val="visible"/>
                                      </p:to>
                                    </p:set>
                                    <p:anim calcmode="lin" valueType="num">
                                      <p:cBhvr additive="base">
                                        <p:cTn id="13" dur="500" fill="hold"/>
                                        <p:tgtEl>
                                          <p:spTgt spid="736259"/>
                                        </p:tgtEl>
                                        <p:attrNameLst>
                                          <p:attrName>ppt_x</p:attrName>
                                        </p:attrNameLst>
                                      </p:cBhvr>
                                      <p:tavLst>
                                        <p:tav tm="0">
                                          <p:val>
                                            <p:strVal val="0-#ppt_w/2"/>
                                          </p:val>
                                        </p:tav>
                                        <p:tav tm="100000">
                                          <p:val>
                                            <p:strVal val="#ppt_x"/>
                                          </p:val>
                                        </p:tav>
                                      </p:tavLst>
                                    </p:anim>
                                    <p:anim calcmode="lin" valueType="num">
                                      <p:cBhvr additive="base">
                                        <p:cTn id="14" dur="500" fill="hold"/>
                                        <p:tgtEl>
                                          <p:spTgt spid="73625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6258"/>
                                        </p:tgtEl>
                                        <p:attrNameLst>
                                          <p:attrName>style.visibility</p:attrName>
                                        </p:attrNameLst>
                                      </p:cBhvr>
                                      <p:to>
                                        <p:strVal val="visible"/>
                                      </p:to>
                                    </p:set>
                                    <p:anim calcmode="lin" valueType="num">
                                      <p:cBhvr additive="base">
                                        <p:cTn id="19" dur="500" fill="hold"/>
                                        <p:tgtEl>
                                          <p:spTgt spid="736258"/>
                                        </p:tgtEl>
                                        <p:attrNameLst>
                                          <p:attrName>ppt_x</p:attrName>
                                        </p:attrNameLst>
                                      </p:cBhvr>
                                      <p:tavLst>
                                        <p:tav tm="0">
                                          <p:val>
                                            <p:strVal val="0-#ppt_w/2"/>
                                          </p:val>
                                        </p:tav>
                                        <p:tav tm="100000">
                                          <p:val>
                                            <p:strVal val="#ppt_x"/>
                                          </p:val>
                                        </p:tav>
                                      </p:tavLst>
                                    </p:anim>
                                    <p:anim calcmode="lin" valueType="num">
                                      <p:cBhvr additive="base">
                                        <p:cTn id="20" dur="500" fill="hold"/>
                                        <p:tgtEl>
                                          <p:spTgt spid="7362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8" grpId="0" autoUpdateAnimBg="0"/>
      <p:bldP spid="736259" grpId="0" animBg="1" autoUpdateAnimBg="0"/>
      <p:bldP spid="736260"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Text Box 2"/>
          <p:cNvSpPr txBox="1">
            <a:spLocks noChangeArrowheads="1"/>
          </p:cNvSpPr>
          <p:nvPr/>
        </p:nvSpPr>
        <p:spPr bwMode="auto">
          <a:xfrm>
            <a:off x="228600" y="3048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流量特性的选择</a:t>
            </a:r>
          </a:p>
        </p:txBody>
      </p:sp>
      <p:sp>
        <p:nvSpPr>
          <p:cNvPr id="737283" name="Text Box 3"/>
          <p:cNvSpPr txBox="1">
            <a:spLocks noChangeArrowheads="1"/>
          </p:cNvSpPr>
          <p:nvPr/>
        </p:nvSpPr>
        <p:spPr bwMode="auto">
          <a:xfrm>
            <a:off x="381000" y="914400"/>
            <a:ext cx="8305800" cy="28702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通常是指如何合理选择线性和对数流量特性。</a:t>
            </a:r>
          </a:p>
          <a:p>
            <a:pPr eaLnBrk="1" hangingPunct="1">
              <a:spcBef>
                <a:spcPct val="50000"/>
              </a:spcBef>
            </a:pPr>
            <a:r>
              <a:rPr kumimoji="1" lang="zh-CN" altLang="en-US" sz="2800">
                <a:solidFill>
                  <a:srgbClr val="000000"/>
                </a:solidFill>
                <a:latin typeface="Times New Roman" pitchFamily="18" charset="0"/>
                <a:ea typeface="楷体_GB2312" pitchFamily="49" charset="-122"/>
              </a:rPr>
              <a:t>选择步骤：</a:t>
            </a:r>
          </a:p>
          <a:p>
            <a:pPr eaLnBrk="1" hangingPunct="1">
              <a:spcBef>
                <a:spcPct val="50000"/>
              </a:spcBef>
            </a:pPr>
            <a:r>
              <a:rPr kumimoji="1" lang="en-US" altLang="zh-CN" sz="2800">
                <a:solidFill>
                  <a:srgbClr val="000000"/>
                </a:solidFill>
                <a:latin typeface="Times New Roman" pitchFamily="18" charset="0"/>
                <a:ea typeface="楷体_GB2312" pitchFamily="49" charset="-122"/>
              </a:rPr>
              <a:t>(1) </a:t>
            </a:r>
            <a:r>
              <a:rPr kumimoji="1" lang="zh-CN" altLang="en-US" sz="2800">
                <a:solidFill>
                  <a:srgbClr val="000000"/>
                </a:solidFill>
                <a:latin typeface="Times New Roman" pitchFamily="18" charset="0"/>
                <a:ea typeface="楷体_GB2312" pitchFamily="49" charset="-122"/>
              </a:rPr>
              <a:t>根据过程特性，选择阀的工作特性；</a:t>
            </a:r>
          </a:p>
          <a:p>
            <a:pPr eaLnBrk="1" hangingPunct="1">
              <a:spcBef>
                <a:spcPct val="50000"/>
              </a:spcBef>
            </a:pPr>
            <a:r>
              <a:rPr kumimoji="1" lang="en-US" altLang="zh-CN" sz="2800">
                <a:solidFill>
                  <a:srgbClr val="000000"/>
                </a:solidFill>
                <a:latin typeface="Times New Roman" pitchFamily="18" charset="0"/>
                <a:ea typeface="楷体_GB2312" pitchFamily="49" charset="-122"/>
              </a:rPr>
              <a:t>(2) </a:t>
            </a:r>
            <a:r>
              <a:rPr kumimoji="1" lang="zh-CN" altLang="en-US" sz="2800">
                <a:solidFill>
                  <a:srgbClr val="000000"/>
                </a:solidFill>
                <a:latin typeface="Times New Roman" pitchFamily="18" charset="0"/>
                <a:ea typeface="楷体_GB2312" pitchFamily="49" charset="-122"/>
              </a:rPr>
              <a:t>根据配管情况，从所需的工作特性出发，推断理想流量特性。</a:t>
            </a:r>
          </a:p>
        </p:txBody>
      </p:sp>
      <p:sp>
        <p:nvSpPr>
          <p:cNvPr id="737284" name="Text Box 4"/>
          <p:cNvSpPr txBox="1">
            <a:spLocks noChangeArrowheads="1"/>
          </p:cNvSpPr>
          <p:nvPr/>
        </p:nvSpPr>
        <p:spPr bwMode="auto">
          <a:xfrm>
            <a:off x="381000" y="4114800"/>
            <a:ext cx="39624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选择原则：使整个广义对象具有线性特征。</a:t>
            </a:r>
          </a:p>
          <a:p>
            <a:pPr eaLnBrk="1" hangingPunct="1">
              <a:spcBef>
                <a:spcPct val="50000"/>
              </a:spcBef>
            </a:pPr>
            <a:r>
              <a:rPr kumimoji="1" lang="zh-CN" altLang="en-US" sz="2800">
                <a:solidFill>
                  <a:srgbClr val="000000"/>
                </a:solidFill>
                <a:latin typeface="Times New Roman" pitchFamily="18" charset="0"/>
                <a:ea typeface="楷体_GB2312" pitchFamily="49" charset="-122"/>
              </a:rPr>
              <a:t>控制阀特性的选取要能够补偿广义对象特性的非线性特性。</a:t>
            </a:r>
          </a:p>
        </p:txBody>
      </p:sp>
      <p:graphicFrame>
        <p:nvGraphicFramePr>
          <p:cNvPr id="737285" name="Object 5"/>
          <p:cNvGraphicFramePr>
            <a:graphicFrameLocks noChangeAspect="1"/>
          </p:cNvGraphicFramePr>
          <p:nvPr/>
        </p:nvGraphicFramePr>
        <p:xfrm>
          <a:off x="5257800" y="3956050"/>
          <a:ext cx="2590800" cy="2540000"/>
        </p:xfrm>
        <a:graphic>
          <a:graphicData uri="http://schemas.openxmlformats.org/presentationml/2006/ole">
            <mc:AlternateContent xmlns:mc="http://schemas.openxmlformats.org/markup-compatibility/2006">
              <mc:Choice xmlns:v="urn:schemas-microsoft-com:vml" Requires="v">
                <p:oleObj spid="_x0000_s20504" name="图片" r:id="rId3" imgW="1943280" imgH="1905120" progId="Word.Picture.8">
                  <p:embed/>
                </p:oleObj>
              </mc:Choice>
              <mc:Fallback>
                <p:oleObj name="图片" r:id="rId3" imgW="1943280" imgH="190512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956050"/>
                        <a:ext cx="2590800" cy="25400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49722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282"/>
                                        </p:tgtEl>
                                        <p:attrNameLst>
                                          <p:attrName>style.visibility</p:attrName>
                                        </p:attrNameLst>
                                      </p:cBhvr>
                                      <p:to>
                                        <p:strVal val="visible"/>
                                      </p:to>
                                    </p:set>
                                    <p:anim calcmode="lin" valueType="num">
                                      <p:cBhvr additive="base">
                                        <p:cTn id="7" dur="500" fill="hold"/>
                                        <p:tgtEl>
                                          <p:spTgt spid="737282"/>
                                        </p:tgtEl>
                                        <p:attrNameLst>
                                          <p:attrName>ppt_x</p:attrName>
                                        </p:attrNameLst>
                                      </p:cBhvr>
                                      <p:tavLst>
                                        <p:tav tm="0">
                                          <p:val>
                                            <p:strVal val="0-#ppt_w/2"/>
                                          </p:val>
                                        </p:tav>
                                        <p:tav tm="100000">
                                          <p:val>
                                            <p:strVal val="#ppt_x"/>
                                          </p:val>
                                        </p:tav>
                                      </p:tavLst>
                                    </p:anim>
                                    <p:anim calcmode="lin" valueType="num">
                                      <p:cBhvr additive="base">
                                        <p:cTn id="8" dur="500" fill="hold"/>
                                        <p:tgtEl>
                                          <p:spTgt spid="7372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7283"/>
                                        </p:tgtEl>
                                        <p:attrNameLst>
                                          <p:attrName>style.visibility</p:attrName>
                                        </p:attrNameLst>
                                      </p:cBhvr>
                                      <p:to>
                                        <p:strVal val="visible"/>
                                      </p:to>
                                    </p:set>
                                    <p:anim calcmode="lin" valueType="num">
                                      <p:cBhvr additive="base">
                                        <p:cTn id="13" dur="500" fill="hold"/>
                                        <p:tgtEl>
                                          <p:spTgt spid="737283"/>
                                        </p:tgtEl>
                                        <p:attrNameLst>
                                          <p:attrName>ppt_x</p:attrName>
                                        </p:attrNameLst>
                                      </p:cBhvr>
                                      <p:tavLst>
                                        <p:tav tm="0">
                                          <p:val>
                                            <p:strVal val="0-#ppt_w/2"/>
                                          </p:val>
                                        </p:tav>
                                        <p:tav tm="100000">
                                          <p:val>
                                            <p:strVal val="#ppt_x"/>
                                          </p:val>
                                        </p:tav>
                                      </p:tavLst>
                                    </p:anim>
                                    <p:anim calcmode="lin" valueType="num">
                                      <p:cBhvr additive="base">
                                        <p:cTn id="14" dur="500" fill="hold"/>
                                        <p:tgtEl>
                                          <p:spTgt spid="73728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7284"/>
                                        </p:tgtEl>
                                        <p:attrNameLst>
                                          <p:attrName>style.visibility</p:attrName>
                                        </p:attrNameLst>
                                      </p:cBhvr>
                                      <p:to>
                                        <p:strVal val="visible"/>
                                      </p:to>
                                    </p:set>
                                    <p:anim calcmode="lin" valueType="num">
                                      <p:cBhvr additive="base">
                                        <p:cTn id="19" dur="500" fill="hold"/>
                                        <p:tgtEl>
                                          <p:spTgt spid="737284"/>
                                        </p:tgtEl>
                                        <p:attrNameLst>
                                          <p:attrName>ppt_x</p:attrName>
                                        </p:attrNameLst>
                                      </p:cBhvr>
                                      <p:tavLst>
                                        <p:tav tm="0">
                                          <p:val>
                                            <p:strVal val="0-#ppt_w/2"/>
                                          </p:val>
                                        </p:tav>
                                        <p:tav tm="100000">
                                          <p:val>
                                            <p:strVal val="#ppt_x"/>
                                          </p:val>
                                        </p:tav>
                                      </p:tavLst>
                                    </p:anim>
                                    <p:anim calcmode="lin" valueType="num">
                                      <p:cBhvr additive="base">
                                        <p:cTn id="20" dur="500" fill="hold"/>
                                        <p:tgtEl>
                                          <p:spTgt spid="73728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37285"/>
                                        </p:tgtEl>
                                        <p:attrNameLst>
                                          <p:attrName>style.visibility</p:attrName>
                                        </p:attrNameLst>
                                      </p:cBhvr>
                                      <p:to>
                                        <p:strVal val="visible"/>
                                      </p:to>
                                    </p:set>
                                    <p:anim calcmode="lin" valueType="num">
                                      <p:cBhvr additive="base">
                                        <p:cTn id="25" dur="500" fill="hold"/>
                                        <p:tgtEl>
                                          <p:spTgt spid="737285"/>
                                        </p:tgtEl>
                                        <p:attrNameLst>
                                          <p:attrName>ppt_x</p:attrName>
                                        </p:attrNameLst>
                                      </p:cBhvr>
                                      <p:tavLst>
                                        <p:tav tm="0">
                                          <p:val>
                                            <p:strVal val="0-#ppt_w/2"/>
                                          </p:val>
                                        </p:tav>
                                        <p:tav tm="100000">
                                          <p:val>
                                            <p:strVal val="#ppt_x"/>
                                          </p:val>
                                        </p:tav>
                                      </p:tavLst>
                                    </p:anim>
                                    <p:anim calcmode="lin" valueType="num">
                                      <p:cBhvr additive="base">
                                        <p:cTn id="26" dur="500" fill="hold"/>
                                        <p:tgtEl>
                                          <p:spTgt spid="7372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2" grpId="0" autoUpdateAnimBg="0"/>
      <p:bldP spid="737283" grpId="0" animBg="1" autoUpdateAnimBg="0"/>
      <p:bldP spid="737284"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00100" y="760413"/>
            <a:ext cx="7415213" cy="657225"/>
          </a:xfrm>
        </p:spPr>
        <p:txBody>
          <a:bodyPr/>
          <a:lstStyle/>
          <a:p>
            <a:pPr eaLnBrk="1" hangingPunct="1"/>
            <a:r>
              <a:rPr lang="zh-CN" altLang="en-US" b="1" smtClean="0"/>
              <a:t>调节阀口径的选择方法</a:t>
            </a:r>
          </a:p>
        </p:txBody>
      </p:sp>
      <p:sp>
        <p:nvSpPr>
          <p:cNvPr id="49155" name="Rectangle 3"/>
          <p:cNvSpPr>
            <a:spLocks noGrp="1" noChangeArrowheads="1"/>
          </p:cNvSpPr>
          <p:nvPr>
            <p:ph type="body" idx="1"/>
          </p:nvPr>
        </p:nvSpPr>
        <p:spPr>
          <a:xfrm>
            <a:off x="468313" y="2205038"/>
            <a:ext cx="8486775" cy="4176712"/>
          </a:xfrm>
        </p:spPr>
        <p:txBody>
          <a:bodyPr/>
          <a:lstStyle/>
          <a:p>
            <a:pPr eaLnBrk="1" hangingPunct="1">
              <a:lnSpc>
                <a:spcPct val="125000"/>
              </a:lnSpc>
            </a:pPr>
            <a:r>
              <a:rPr lang="zh-CN" altLang="en-US" sz="2800" b="1" smtClean="0">
                <a:solidFill>
                  <a:srgbClr val="006600"/>
                </a:solidFill>
                <a:latin typeface="幼圆" pitchFamily="49" charset="-122"/>
                <a:ea typeface="幼圆" pitchFamily="49" charset="-122"/>
              </a:rPr>
              <a:t>选择的目的：保证工艺操作正常进行，准确控制阀门的流量能力。</a:t>
            </a:r>
          </a:p>
          <a:p>
            <a:pPr eaLnBrk="1" hangingPunct="1">
              <a:lnSpc>
                <a:spcPct val="125000"/>
              </a:lnSpc>
            </a:pPr>
            <a:r>
              <a:rPr lang="zh-CN" altLang="en-US" sz="2800" b="1" smtClean="0">
                <a:solidFill>
                  <a:srgbClr val="006600"/>
                </a:solidFill>
                <a:latin typeface="幼圆" pitchFamily="49" charset="-122"/>
                <a:ea typeface="幼圆" pitchFamily="49" charset="-122"/>
              </a:rPr>
              <a:t>选择不当时可能出现的问题（主要原因是阀门口径选择不当）：</a:t>
            </a:r>
          </a:p>
          <a:p>
            <a:pPr eaLnBrk="1" hangingPunct="1">
              <a:lnSpc>
                <a:spcPct val="125000"/>
              </a:lnSpc>
            </a:pPr>
            <a:r>
              <a:rPr lang="zh-CN" altLang="en-US" sz="2800" b="1" smtClean="0">
                <a:solidFill>
                  <a:srgbClr val="006600"/>
                </a:solidFill>
                <a:latin typeface="幼圆" pitchFamily="49" charset="-122"/>
                <a:ea typeface="幼圆" pitchFamily="49" charset="-122"/>
              </a:rPr>
              <a:t>（</a:t>
            </a:r>
            <a:r>
              <a:rPr lang="en-US" altLang="zh-CN" sz="2800" b="1" smtClean="0">
                <a:solidFill>
                  <a:srgbClr val="006600"/>
                </a:solidFill>
                <a:latin typeface="幼圆" pitchFamily="49" charset="-122"/>
                <a:ea typeface="幼圆" pitchFamily="49" charset="-122"/>
              </a:rPr>
              <a:t>1</a:t>
            </a:r>
            <a:r>
              <a:rPr lang="zh-CN" altLang="en-US" sz="2800" b="1" smtClean="0">
                <a:solidFill>
                  <a:srgbClr val="006600"/>
                </a:solidFill>
                <a:latin typeface="幼圆" pitchFamily="49" charset="-122"/>
                <a:ea typeface="幼圆" pitchFamily="49" charset="-122"/>
              </a:rPr>
              <a:t>）口径过大：在小开度位置工作调剂质量不高。</a:t>
            </a:r>
          </a:p>
          <a:p>
            <a:pPr eaLnBrk="1" hangingPunct="1">
              <a:lnSpc>
                <a:spcPct val="125000"/>
              </a:lnSpc>
            </a:pPr>
            <a:r>
              <a:rPr lang="zh-CN" altLang="en-US" sz="2800" b="1" smtClean="0">
                <a:solidFill>
                  <a:srgbClr val="006600"/>
                </a:solidFill>
                <a:latin typeface="幼圆" pitchFamily="49" charset="-122"/>
                <a:ea typeface="幼圆" pitchFamily="49" charset="-122"/>
              </a:rPr>
              <a:t>（</a:t>
            </a:r>
            <a:r>
              <a:rPr lang="en-US" altLang="zh-CN" sz="2800" b="1" smtClean="0">
                <a:solidFill>
                  <a:srgbClr val="006600"/>
                </a:solidFill>
                <a:latin typeface="幼圆" pitchFamily="49" charset="-122"/>
                <a:ea typeface="幼圆" pitchFamily="49" charset="-122"/>
              </a:rPr>
              <a:t>2</a:t>
            </a:r>
            <a:r>
              <a:rPr lang="zh-CN" altLang="en-US" sz="2800" b="1" smtClean="0">
                <a:solidFill>
                  <a:srgbClr val="006600"/>
                </a:solidFill>
                <a:latin typeface="幼圆" pitchFamily="49" charset="-122"/>
                <a:ea typeface="幼圆" pitchFamily="49" charset="-122"/>
              </a:rPr>
              <a:t>）口径过小：无法满足正常生产的需求。</a:t>
            </a:r>
          </a:p>
        </p:txBody>
      </p:sp>
    </p:spTree>
    <p:extLst>
      <p:ext uri="{BB962C8B-B14F-4D97-AF65-F5344CB8AC3E}">
        <p14:creationId xmlns:p14="http://schemas.microsoft.com/office/powerpoint/2010/main" val="40421824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323850" y="981075"/>
            <a:ext cx="417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4.4  </a:t>
            </a:r>
            <a:r>
              <a:rPr kumimoji="1" lang="zh-CN" altLang="en-US" sz="2800">
                <a:solidFill>
                  <a:srgbClr val="000000"/>
                </a:solidFill>
                <a:latin typeface="Times New Roman" pitchFamily="18" charset="0"/>
                <a:ea typeface="楷体_GB2312" pitchFamily="49" charset="-122"/>
              </a:rPr>
              <a:t>控制阀口径的确定：</a:t>
            </a:r>
          </a:p>
        </p:txBody>
      </p:sp>
      <p:sp>
        <p:nvSpPr>
          <p:cNvPr id="738307" name="Text Box 3"/>
          <p:cNvSpPr txBox="1">
            <a:spLocks noChangeArrowheads="1"/>
          </p:cNvSpPr>
          <p:nvPr/>
        </p:nvSpPr>
        <p:spPr bwMode="auto">
          <a:xfrm>
            <a:off x="323850" y="2420938"/>
            <a:ext cx="83058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依据：流通能力，用流量系数</a:t>
            </a:r>
            <a:r>
              <a:rPr kumimoji="1" lang="en-US" altLang="zh-CN" sz="2800">
                <a:solidFill>
                  <a:srgbClr val="000000"/>
                </a:solidFill>
                <a:latin typeface="Times New Roman" pitchFamily="18" charset="0"/>
                <a:ea typeface="楷体_GB2312" pitchFamily="49" charset="-122"/>
              </a:rPr>
              <a:t>C</a:t>
            </a:r>
            <a:r>
              <a:rPr kumimoji="1" lang="en-US" altLang="zh-CN">
                <a:solidFill>
                  <a:srgbClr val="000000"/>
                </a:solidFill>
                <a:latin typeface="Times New Roman" pitchFamily="18" charset="0"/>
                <a:ea typeface="楷体_GB2312" pitchFamily="49" charset="-122"/>
              </a:rPr>
              <a:t>V</a:t>
            </a:r>
            <a:r>
              <a:rPr kumimoji="1" lang="zh-CN" altLang="en-US" sz="2800">
                <a:solidFill>
                  <a:srgbClr val="000000"/>
                </a:solidFill>
                <a:latin typeface="Times New Roman" pitchFamily="18" charset="0"/>
                <a:ea typeface="楷体_GB2312" pitchFamily="49" charset="-122"/>
              </a:rPr>
              <a:t>表示。</a:t>
            </a:r>
          </a:p>
          <a:p>
            <a:pPr eaLnBrk="1" hangingPunct="1">
              <a:spcBef>
                <a:spcPct val="50000"/>
              </a:spcBef>
            </a:pPr>
            <a:r>
              <a:rPr kumimoji="1" lang="zh-CN" altLang="en-US" sz="2800">
                <a:solidFill>
                  <a:srgbClr val="000000"/>
                </a:solidFill>
                <a:latin typeface="Times New Roman" pitchFamily="18" charset="0"/>
                <a:ea typeface="楷体_GB2312" pitchFamily="49" charset="-122"/>
              </a:rPr>
              <a:t>因为：流量系数</a:t>
            </a:r>
            <a:r>
              <a:rPr kumimoji="1" lang="en-US" altLang="zh-CN" sz="2800">
                <a:solidFill>
                  <a:srgbClr val="000000"/>
                </a:solidFill>
                <a:latin typeface="Times New Roman" pitchFamily="18" charset="0"/>
                <a:ea typeface="楷体_GB2312" pitchFamily="49" charset="-122"/>
              </a:rPr>
              <a:t>C</a:t>
            </a:r>
            <a:r>
              <a:rPr kumimoji="1" lang="en-US" altLang="zh-CN">
                <a:solidFill>
                  <a:srgbClr val="000000"/>
                </a:solidFill>
                <a:latin typeface="Times New Roman" pitchFamily="18" charset="0"/>
                <a:ea typeface="楷体_GB2312" pitchFamily="49" charset="-122"/>
              </a:rPr>
              <a:t>V</a:t>
            </a:r>
            <a:r>
              <a:rPr kumimoji="1" lang="zh-CN" altLang="en-US" sz="2800">
                <a:solidFill>
                  <a:srgbClr val="000000"/>
                </a:solidFill>
                <a:latin typeface="Times New Roman" pitchFamily="18" charset="0"/>
                <a:ea typeface="楷体_GB2312" pitchFamily="49" charset="-122"/>
              </a:rPr>
              <a:t>直接反映了流体通过控制阀的最大能力。</a:t>
            </a:r>
            <a:endParaRPr kumimoji="1" lang="zh-CN" altLang="en-US">
              <a:solidFill>
                <a:srgbClr val="000000"/>
              </a:solidFill>
              <a:latin typeface="Times New Roman" pitchFamily="18" charset="0"/>
              <a:ea typeface="楷体_GB2312" pitchFamily="49" charset="-122"/>
            </a:endParaRPr>
          </a:p>
          <a:p>
            <a:pPr eaLnBrk="1" hangingPunct="1">
              <a:spcBef>
                <a:spcPct val="50000"/>
              </a:spcBef>
            </a:pPr>
            <a:r>
              <a:rPr kumimoji="1" lang="zh-CN" altLang="en-US" sz="2800">
                <a:solidFill>
                  <a:srgbClr val="000000"/>
                </a:solidFill>
                <a:latin typeface="Times New Roman" pitchFamily="18" charset="0"/>
                <a:ea typeface="楷体_GB2312" pitchFamily="49" charset="-122"/>
              </a:rPr>
              <a:t>流通能力定义：控制阀全开时，阀前后压差为</a:t>
            </a:r>
            <a:r>
              <a:rPr kumimoji="1" lang="en-US" altLang="zh-CN" sz="2800">
                <a:solidFill>
                  <a:srgbClr val="000000"/>
                </a:solidFill>
                <a:latin typeface="Times New Roman" pitchFamily="18" charset="0"/>
                <a:ea typeface="楷体_GB2312" pitchFamily="49" charset="-122"/>
              </a:rPr>
              <a:t>100kPa</a:t>
            </a:r>
            <a:r>
              <a:rPr kumimoji="1" lang="zh-CN" altLang="en-US" sz="2800">
                <a:solidFill>
                  <a:srgbClr val="000000"/>
                </a:solidFill>
                <a:latin typeface="Times New Roman" pitchFamily="18" charset="0"/>
                <a:ea typeface="楷体_GB2312" pitchFamily="49" charset="-122"/>
              </a:rPr>
              <a:t>、流体密度为</a:t>
            </a:r>
            <a:r>
              <a:rPr kumimoji="1" lang="en-US" altLang="zh-CN" sz="2800">
                <a:solidFill>
                  <a:srgbClr val="000000"/>
                </a:solidFill>
                <a:latin typeface="Times New Roman" pitchFamily="18" charset="0"/>
                <a:ea typeface="楷体_GB2312" pitchFamily="49" charset="-122"/>
              </a:rPr>
              <a:t>1</a:t>
            </a:r>
            <a:r>
              <a:rPr kumimoji="1" lang="en-US" altLang="zh-CN" sz="2800">
                <a:solidFill>
                  <a:srgbClr val="000000"/>
                </a:solidFill>
                <a:latin typeface="Times New Roman" pitchFamily="18" charset="0"/>
              </a:rPr>
              <a:t>g/cm</a:t>
            </a:r>
            <a:r>
              <a:rPr kumimoji="1" lang="en-US" altLang="zh-CN" sz="2800" baseline="30000">
                <a:solidFill>
                  <a:srgbClr val="000000"/>
                </a:solidFill>
                <a:latin typeface="Times New Roman" pitchFamily="18" charset="0"/>
              </a:rPr>
              <a:t>3</a:t>
            </a:r>
            <a:r>
              <a:rPr kumimoji="1" lang="en-US" altLang="zh-CN" sz="2800">
                <a:solidFill>
                  <a:srgbClr val="000000"/>
                </a:solidFill>
                <a:latin typeface="Times New Roman" pitchFamily="18" charset="0"/>
                <a:ea typeface="楷体_GB2312" pitchFamily="49" charset="-122"/>
              </a:rPr>
              <a:t> </a:t>
            </a:r>
            <a:r>
              <a:rPr kumimoji="1" lang="zh-CN" altLang="en-US" sz="2800">
                <a:solidFill>
                  <a:srgbClr val="000000"/>
                </a:solidFill>
                <a:latin typeface="Times New Roman" pitchFamily="18" charset="0"/>
                <a:ea typeface="楷体_GB2312" pitchFamily="49" charset="-122"/>
              </a:rPr>
              <a:t>时，每小时流经控制阀的流量值（</a:t>
            </a:r>
            <a:r>
              <a:rPr kumimoji="1" lang="en-US" altLang="zh-CN" sz="2800">
                <a:solidFill>
                  <a:srgbClr val="000000"/>
                </a:solidFill>
                <a:latin typeface="Times New Roman" pitchFamily="18" charset="0"/>
              </a:rPr>
              <a:t>m</a:t>
            </a:r>
            <a:r>
              <a:rPr kumimoji="1" lang="en-US" altLang="zh-CN" sz="2800" baseline="30000">
                <a:solidFill>
                  <a:srgbClr val="000000"/>
                </a:solidFill>
                <a:latin typeface="Times New Roman" pitchFamily="18" charset="0"/>
              </a:rPr>
              <a:t>3</a:t>
            </a:r>
            <a:r>
              <a:rPr kumimoji="1" lang="en-US" altLang="zh-CN" sz="2800">
                <a:solidFill>
                  <a:srgbClr val="000000"/>
                </a:solidFill>
                <a:latin typeface="Times New Roman" pitchFamily="18" charset="0"/>
              </a:rPr>
              <a:t>/h</a:t>
            </a:r>
            <a:r>
              <a:rPr kumimoji="1" lang="en-US" altLang="zh-CN" sz="2800">
                <a:solidFill>
                  <a:srgbClr val="000000"/>
                </a:solidFill>
                <a:latin typeface="Times New Roman" pitchFamily="18" charset="0"/>
                <a:ea typeface="楷体_GB2312" pitchFamily="49" charset="-122"/>
              </a:rPr>
              <a:t> </a:t>
            </a:r>
            <a:r>
              <a:rPr kumimoji="1" lang="zh-CN" altLang="en-US" sz="2800">
                <a:solidFill>
                  <a:srgbClr val="000000"/>
                </a:solidFill>
                <a:latin typeface="Times New Roman" pitchFamily="18" charset="0"/>
                <a:ea typeface="楷体_GB2312" pitchFamily="49" charset="-122"/>
              </a:rPr>
              <a:t>）</a:t>
            </a:r>
          </a:p>
        </p:txBody>
      </p:sp>
    </p:spTree>
    <p:extLst>
      <p:ext uri="{BB962C8B-B14F-4D97-AF65-F5344CB8AC3E}">
        <p14:creationId xmlns:p14="http://schemas.microsoft.com/office/powerpoint/2010/main" val="2630148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8307"/>
                                        </p:tgtEl>
                                        <p:attrNameLst>
                                          <p:attrName>style.visibility</p:attrName>
                                        </p:attrNameLst>
                                      </p:cBhvr>
                                      <p:to>
                                        <p:strVal val="visible"/>
                                      </p:to>
                                    </p:set>
                                    <p:animEffect transition="in" filter="dissolve">
                                      <p:cBhvr>
                                        <p:cTn id="7" dur="500"/>
                                        <p:tgtEl>
                                          <p:spTgt spid="738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7"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79513" y="423863"/>
            <a:ext cx="5322887" cy="261937"/>
          </a:xfrm>
        </p:spPr>
        <p:txBody>
          <a:bodyPr/>
          <a:lstStyle/>
          <a:p>
            <a:pPr eaLnBrk="1" hangingPunct="1"/>
            <a:r>
              <a:rPr lang="zh-CN" altLang="en-US" sz="2800" b="1" smtClean="0">
                <a:solidFill>
                  <a:schemeClr val="hlink"/>
                </a:solidFill>
                <a:ea typeface="隶书" pitchFamily="49" charset="-122"/>
              </a:rPr>
              <a:t>调节阀选择依据的计算过程</a:t>
            </a:r>
            <a:endParaRPr lang="zh-CN" altLang="en-US" sz="2800" smtClean="0">
              <a:solidFill>
                <a:schemeClr val="hlink"/>
              </a:solidFill>
              <a:ea typeface="隶书" pitchFamily="49" charset="-122"/>
            </a:endParaRPr>
          </a:p>
        </p:txBody>
      </p:sp>
      <p:pic>
        <p:nvPicPr>
          <p:cNvPr id="512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908050"/>
            <a:ext cx="7272337" cy="560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155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ext Box 2"/>
          <p:cNvSpPr txBox="1">
            <a:spLocks noChangeArrowheads="1"/>
          </p:cNvSpPr>
          <p:nvPr/>
        </p:nvSpPr>
        <p:spPr bwMode="auto">
          <a:xfrm>
            <a:off x="250825" y="1268413"/>
            <a:ext cx="7921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1</a:t>
            </a:r>
            <a:r>
              <a:rPr kumimoji="1" lang="zh-CN" altLang="en-US" sz="2800">
                <a:solidFill>
                  <a:srgbClr val="000000"/>
                </a:solidFill>
                <a:latin typeface="Times New Roman" pitchFamily="18" charset="0"/>
                <a:ea typeface="楷体_GB2312" pitchFamily="49" charset="-122"/>
              </a:rPr>
              <a:t>：计算最大流通能力， 对于液体流体：</a:t>
            </a:r>
          </a:p>
        </p:txBody>
      </p:sp>
      <p:sp>
        <p:nvSpPr>
          <p:cNvPr id="788483" name="Text Box 3"/>
          <p:cNvSpPr txBox="1">
            <a:spLocks noChangeArrowheads="1"/>
          </p:cNvSpPr>
          <p:nvPr/>
        </p:nvSpPr>
        <p:spPr bwMode="auto">
          <a:xfrm>
            <a:off x="304800" y="4572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工程计算调节阀 流通系数</a:t>
            </a:r>
            <a:r>
              <a:rPr kumimoji="1" lang="en-US" altLang="zh-CN" sz="2800">
                <a:solidFill>
                  <a:srgbClr val="000000"/>
                </a:solidFill>
                <a:latin typeface="Times New Roman" pitchFamily="18" charset="0"/>
                <a:ea typeface="楷体_GB2312" pitchFamily="49" charset="-122"/>
              </a:rPr>
              <a:t>Cv</a:t>
            </a:r>
            <a:r>
              <a:rPr kumimoji="1" lang="zh-CN" altLang="en-US" sz="2800">
                <a:solidFill>
                  <a:srgbClr val="000000"/>
                </a:solidFill>
                <a:latin typeface="Times New Roman" pitchFamily="18" charset="0"/>
                <a:ea typeface="楷体_GB2312" pitchFamily="49" charset="-122"/>
              </a:rPr>
              <a:t>的方法：</a:t>
            </a:r>
          </a:p>
        </p:txBody>
      </p:sp>
      <p:sp>
        <p:nvSpPr>
          <p:cNvPr id="2150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1506" name="Object 4"/>
          <p:cNvGraphicFramePr>
            <a:graphicFrameLocks noChangeAspect="1"/>
          </p:cNvGraphicFramePr>
          <p:nvPr/>
        </p:nvGraphicFramePr>
        <p:xfrm>
          <a:off x="2930525" y="1831975"/>
          <a:ext cx="1958975" cy="1017588"/>
        </p:xfrm>
        <a:graphic>
          <a:graphicData uri="http://schemas.openxmlformats.org/presentationml/2006/ole">
            <mc:AlternateContent xmlns:mc="http://schemas.openxmlformats.org/markup-compatibility/2006">
              <mc:Choice xmlns:v="urn:schemas-microsoft-com:vml" Requires="v">
                <p:oleObj spid="_x0000_s21528" name="Equation" r:id="rId3" imgW="850680" imgH="444240" progId="Equation.DSMT4">
                  <p:embed/>
                </p:oleObj>
              </mc:Choice>
              <mc:Fallback>
                <p:oleObj name="Equation" r:id="rId3" imgW="850680" imgH="444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0525" y="1831975"/>
                        <a:ext cx="1958975" cy="10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486" name="Text Box 6"/>
          <p:cNvSpPr txBox="1">
            <a:spLocks noChangeArrowheads="1"/>
          </p:cNvSpPr>
          <p:nvPr/>
        </p:nvSpPr>
        <p:spPr bwMode="auto">
          <a:xfrm>
            <a:off x="179388" y="3068638"/>
            <a:ext cx="8964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a:t>体积流量</a:t>
            </a:r>
            <a:r>
              <a:rPr lang="en-US" altLang="zh-CN"/>
              <a:t>Q</a:t>
            </a:r>
            <a:r>
              <a:rPr lang="zh-CN" altLang="en-US"/>
              <a:t>： </a:t>
            </a:r>
            <a:r>
              <a:rPr lang="en-US" altLang="zh-CN"/>
              <a:t>m</a:t>
            </a:r>
            <a:r>
              <a:rPr kumimoji="1" lang="en-US" altLang="zh-CN"/>
              <a:t>3/h </a:t>
            </a:r>
            <a:r>
              <a:rPr kumimoji="1" lang="zh-CN" altLang="en-US"/>
              <a:t>；  阀门前、阀门后的压力</a:t>
            </a:r>
            <a:r>
              <a:rPr kumimoji="1" lang="en-US" altLang="zh-CN"/>
              <a:t>P1</a:t>
            </a:r>
            <a:r>
              <a:rPr kumimoji="1" lang="zh-CN" altLang="en-US"/>
              <a:t>、</a:t>
            </a:r>
            <a:r>
              <a:rPr kumimoji="1" lang="en-US" altLang="zh-CN"/>
              <a:t>P2</a:t>
            </a:r>
            <a:r>
              <a:rPr kumimoji="1" lang="zh-CN" altLang="en-US"/>
              <a:t>：</a:t>
            </a:r>
            <a:r>
              <a:rPr kumimoji="1" lang="en-US" altLang="zh-CN"/>
              <a:t>0.1MPa</a:t>
            </a:r>
            <a:r>
              <a:rPr kumimoji="1" lang="zh-CN" altLang="en-US"/>
              <a:t>； </a:t>
            </a:r>
          </a:p>
        </p:txBody>
      </p:sp>
      <p:sp>
        <p:nvSpPr>
          <p:cNvPr id="788487" name="Text Box 7"/>
          <p:cNvSpPr txBox="1">
            <a:spLocks noChangeArrowheads="1"/>
          </p:cNvSpPr>
          <p:nvPr/>
        </p:nvSpPr>
        <p:spPr bwMode="auto">
          <a:xfrm>
            <a:off x="323850" y="4149725"/>
            <a:ext cx="7921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dirty="0">
                <a:solidFill>
                  <a:srgbClr val="000000"/>
                </a:solidFill>
                <a:latin typeface="Times New Roman" pitchFamily="18" charset="0"/>
                <a:ea typeface="楷体_GB2312" pitchFamily="49" charset="-122"/>
              </a:rPr>
              <a:t>2</a:t>
            </a:r>
            <a:r>
              <a:rPr kumimoji="1" lang="zh-CN" altLang="en-US" sz="2800" dirty="0">
                <a:solidFill>
                  <a:srgbClr val="000000"/>
                </a:solidFill>
                <a:latin typeface="Times New Roman" pitchFamily="18" charset="0"/>
                <a:ea typeface="楷体_GB2312" pitchFamily="49" charset="-122"/>
              </a:rPr>
              <a:t>：根据阀门直径，选择阀门厂家提供的</a:t>
            </a:r>
            <a:r>
              <a:rPr kumimoji="1" lang="en-US" altLang="zh-CN" sz="2800" dirty="0" err="1">
                <a:solidFill>
                  <a:srgbClr val="000000"/>
                </a:solidFill>
                <a:latin typeface="Times New Roman" pitchFamily="18" charset="0"/>
                <a:ea typeface="楷体_GB2312" pitchFamily="49" charset="-122"/>
              </a:rPr>
              <a:t>Cv</a:t>
            </a:r>
            <a:r>
              <a:rPr kumimoji="1" lang="zh-CN" altLang="en-US" sz="2800" dirty="0">
                <a:solidFill>
                  <a:srgbClr val="000000"/>
                </a:solidFill>
                <a:latin typeface="Times New Roman" pitchFamily="18" charset="0"/>
                <a:ea typeface="楷体_GB2312" pitchFamily="49" charset="-122"/>
              </a:rPr>
              <a:t>数值</a:t>
            </a:r>
          </a:p>
        </p:txBody>
      </p:sp>
      <p:sp>
        <p:nvSpPr>
          <p:cNvPr id="788488" name="Text Box 8"/>
          <p:cNvSpPr txBox="1">
            <a:spLocks noChangeArrowheads="1"/>
          </p:cNvSpPr>
          <p:nvPr/>
        </p:nvSpPr>
        <p:spPr bwMode="auto">
          <a:xfrm>
            <a:off x="395288" y="5013325"/>
            <a:ext cx="79216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3</a:t>
            </a:r>
            <a:r>
              <a:rPr kumimoji="1" lang="zh-CN" altLang="en-US" sz="2800">
                <a:solidFill>
                  <a:srgbClr val="000000"/>
                </a:solidFill>
                <a:latin typeface="Times New Roman" pitchFamily="18" charset="0"/>
                <a:ea typeface="楷体_GB2312" pitchFamily="49" charset="-122"/>
              </a:rPr>
              <a:t>：计算</a:t>
            </a:r>
            <a:r>
              <a:rPr kumimoji="1" lang="en-US" altLang="zh-CN" sz="2800">
                <a:solidFill>
                  <a:srgbClr val="000000"/>
                </a:solidFill>
                <a:latin typeface="Times New Roman" pitchFamily="18" charset="0"/>
                <a:ea typeface="楷体_GB2312" pitchFamily="49" charset="-122"/>
              </a:rPr>
              <a:t>C</a:t>
            </a:r>
            <a:r>
              <a:rPr kumimoji="1" lang="zh-CN" altLang="en-US" sz="2800">
                <a:solidFill>
                  <a:srgbClr val="000000"/>
                </a:solidFill>
                <a:latin typeface="Times New Roman" pitchFamily="18" charset="0"/>
                <a:ea typeface="楷体_GB2312" pitchFamily="49" charset="-122"/>
              </a:rPr>
              <a:t>值，与所选</a:t>
            </a:r>
            <a:r>
              <a:rPr kumimoji="1" lang="en-US" altLang="zh-CN" sz="2800">
                <a:solidFill>
                  <a:srgbClr val="000000"/>
                </a:solidFill>
                <a:latin typeface="Times New Roman" pitchFamily="18" charset="0"/>
                <a:ea typeface="楷体_GB2312" pitchFamily="49" charset="-122"/>
              </a:rPr>
              <a:t>Cv</a:t>
            </a:r>
            <a:r>
              <a:rPr kumimoji="1" lang="zh-CN" altLang="en-US" sz="2800">
                <a:solidFill>
                  <a:srgbClr val="000000"/>
                </a:solidFill>
                <a:latin typeface="Times New Roman" pitchFamily="18" charset="0"/>
                <a:ea typeface="楷体_GB2312" pitchFamily="49" charset="-122"/>
              </a:rPr>
              <a:t>值进行比较，计算阀门相对开度，要求相对开度在</a:t>
            </a:r>
            <a:r>
              <a:rPr kumimoji="1" lang="en-US" altLang="zh-CN" sz="2800">
                <a:solidFill>
                  <a:srgbClr val="000000"/>
                </a:solidFill>
                <a:latin typeface="Times New Roman" pitchFamily="18" charset="0"/>
                <a:ea typeface="楷体_GB2312" pitchFamily="49" charset="-122"/>
              </a:rPr>
              <a:t>30%~70%</a:t>
            </a:r>
            <a:r>
              <a:rPr kumimoji="1" lang="zh-CN" altLang="en-US" sz="2800">
                <a:solidFill>
                  <a:srgbClr val="000000"/>
                </a:solidFill>
                <a:latin typeface="Times New Roman" pitchFamily="18" charset="0"/>
                <a:ea typeface="楷体_GB2312" pitchFamily="49" charset="-122"/>
              </a:rPr>
              <a:t>。</a:t>
            </a:r>
          </a:p>
        </p:txBody>
      </p:sp>
    </p:spTree>
    <p:extLst>
      <p:ext uri="{BB962C8B-B14F-4D97-AF65-F5344CB8AC3E}">
        <p14:creationId xmlns:p14="http://schemas.microsoft.com/office/powerpoint/2010/main" val="2513716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483"/>
                                        </p:tgtEl>
                                        <p:attrNameLst>
                                          <p:attrName>style.visibility</p:attrName>
                                        </p:attrNameLst>
                                      </p:cBhvr>
                                      <p:to>
                                        <p:strVal val="visible"/>
                                      </p:to>
                                    </p:set>
                                    <p:anim calcmode="lin" valueType="num">
                                      <p:cBhvr additive="base">
                                        <p:cTn id="7" dur="500" fill="hold"/>
                                        <p:tgtEl>
                                          <p:spTgt spid="788483"/>
                                        </p:tgtEl>
                                        <p:attrNameLst>
                                          <p:attrName>ppt_x</p:attrName>
                                        </p:attrNameLst>
                                      </p:cBhvr>
                                      <p:tavLst>
                                        <p:tav tm="0">
                                          <p:val>
                                            <p:strVal val="0-#ppt_w/2"/>
                                          </p:val>
                                        </p:tav>
                                        <p:tav tm="100000">
                                          <p:val>
                                            <p:strVal val="#ppt_x"/>
                                          </p:val>
                                        </p:tav>
                                      </p:tavLst>
                                    </p:anim>
                                    <p:anim calcmode="lin" valueType="num">
                                      <p:cBhvr additive="base">
                                        <p:cTn id="8" dur="500" fill="hold"/>
                                        <p:tgtEl>
                                          <p:spTgt spid="78848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8482"/>
                                        </p:tgtEl>
                                        <p:attrNameLst>
                                          <p:attrName>style.visibility</p:attrName>
                                        </p:attrNameLst>
                                      </p:cBhvr>
                                      <p:to>
                                        <p:strVal val="visible"/>
                                      </p:to>
                                    </p:set>
                                    <p:anim calcmode="lin" valueType="num">
                                      <p:cBhvr additive="base">
                                        <p:cTn id="13" dur="500" fill="hold"/>
                                        <p:tgtEl>
                                          <p:spTgt spid="788482"/>
                                        </p:tgtEl>
                                        <p:attrNameLst>
                                          <p:attrName>ppt_x</p:attrName>
                                        </p:attrNameLst>
                                      </p:cBhvr>
                                      <p:tavLst>
                                        <p:tav tm="0">
                                          <p:val>
                                            <p:strVal val="#ppt_x"/>
                                          </p:val>
                                        </p:tav>
                                        <p:tav tm="100000">
                                          <p:val>
                                            <p:strVal val="#ppt_x"/>
                                          </p:val>
                                        </p:tav>
                                      </p:tavLst>
                                    </p:anim>
                                    <p:anim calcmode="lin" valueType="num">
                                      <p:cBhvr additive="base">
                                        <p:cTn id="14" dur="500" fill="hold"/>
                                        <p:tgtEl>
                                          <p:spTgt spid="78848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88486"/>
                                        </p:tgtEl>
                                        <p:attrNameLst>
                                          <p:attrName>style.visibility</p:attrName>
                                        </p:attrNameLst>
                                      </p:cBhvr>
                                      <p:to>
                                        <p:strVal val="visible"/>
                                      </p:to>
                                    </p:set>
                                    <p:anim calcmode="lin" valueType="num">
                                      <p:cBhvr additive="base">
                                        <p:cTn id="19" dur="500" fill="hold"/>
                                        <p:tgtEl>
                                          <p:spTgt spid="788486"/>
                                        </p:tgtEl>
                                        <p:attrNameLst>
                                          <p:attrName>ppt_x</p:attrName>
                                        </p:attrNameLst>
                                      </p:cBhvr>
                                      <p:tavLst>
                                        <p:tav tm="0">
                                          <p:val>
                                            <p:strVal val="#ppt_x"/>
                                          </p:val>
                                        </p:tav>
                                        <p:tav tm="100000">
                                          <p:val>
                                            <p:strVal val="#ppt_x"/>
                                          </p:val>
                                        </p:tav>
                                      </p:tavLst>
                                    </p:anim>
                                    <p:anim calcmode="lin" valueType="num">
                                      <p:cBhvr additive="base">
                                        <p:cTn id="20" dur="500" fill="hold"/>
                                        <p:tgtEl>
                                          <p:spTgt spid="78848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88487"/>
                                        </p:tgtEl>
                                        <p:attrNameLst>
                                          <p:attrName>style.visibility</p:attrName>
                                        </p:attrNameLst>
                                      </p:cBhvr>
                                      <p:to>
                                        <p:strVal val="visible"/>
                                      </p:to>
                                    </p:set>
                                    <p:anim calcmode="lin" valueType="num">
                                      <p:cBhvr additive="base">
                                        <p:cTn id="25" dur="500" fill="hold"/>
                                        <p:tgtEl>
                                          <p:spTgt spid="788487"/>
                                        </p:tgtEl>
                                        <p:attrNameLst>
                                          <p:attrName>ppt_x</p:attrName>
                                        </p:attrNameLst>
                                      </p:cBhvr>
                                      <p:tavLst>
                                        <p:tav tm="0">
                                          <p:val>
                                            <p:strVal val="#ppt_x"/>
                                          </p:val>
                                        </p:tav>
                                        <p:tav tm="100000">
                                          <p:val>
                                            <p:strVal val="#ppt_x"/>
                                          </p:val>
                                        </p:tav>
                                      </p:tavLst>
                                    </p:anim>
                                    <p:anim calcmode="lin" valueType="num">
                                      <p:cBhvr additive="base">
                                        <p:cTn id="26" dur="500" fill="hold"/>
                                        <p:tgtEl>
                                          <p:spTgt spid="78848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88488"/>
                                        </p:tgtEl>
                                        <p:attrNameLst>
                                          <p:attrName>style.visibility</p:attrName>
                                        </p:attrNameLst>
                                      </p:cBhvr>
                                      <p:to>
                                        <p:strVal val="visible"/>
                                      </p:to>
                                    </p:set>
                                    <p:anim calcmode="lin" valueType="num">
                                      <p:cBhvr additive="base">
                                        <p:cTn id="31" dur="500" fill="hold"/>
                                        <p:tgtEl>
                                          <p:spTgt spid="788488"/>
                                        </p:tgtEl>
                                        <p:attrNameLst>
                                          <p:attrName>ppt_x</p:attrName>
                                        </p:attrNameLst>
                                      </p:cBhvr>
                                      <p:tavLst>
                                        <p:tav tm="0">
                                          <p:val>
                                            <p:strVal val="#ppt_x"/>
                                          </p:val>
                                        </p:tav>
                                        <p:tav tm="100000">
                                          <p:val>
                                            <p:strVal val="#ppt_x"/>
                                          </p:val>
                                        </p:tav>
                                      </p:tavLst>
                                    </p:anim>
                                    <p:anim calcmode="lin" valueType="num">
                                      <p:cBhvr additive="base">
                                        <p:cTn id="32" dur="500" fill="hold"/>
                                        <p:tgtEl>
                                          <p:spTgt spid="7884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82" grpId="0" autoUpdateAnimBg="0"/>
      <p:bldP spid="788483" grpId="0" autoUpdateAnimBg="0"/>
      <p:bldP spid="788486" grpId="0" autoUpdateAnimBg="0"/>
      <p:bldP spid="788487" grpId="0" autoUpdateAnimBg="0"/>
      <p:bldP spid="78848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a:off x="611188" y="1989138"/>
            <a:ext cx="7058025" cy="3941762"/>
            <a:chOff x="793" y="1026"/>
            <a:chExt cx="4446" cy="2483"/>
          </a:xfrm>
        </p:grpSpPr>
        <p:sp>
          <p:nvSpPr>
            <p:cNvPr id="37896" name="Text Box 3"/>
            <p:cNvSpPr txBox="1">
              <a:spLocks noChangeArrowheads="1"/>
            </p:cNvSpPr>
            <p:nvPr/>
          </p:nvSpPr>
          <p:spPr bwMode="auto">
            <a:xfrm>
              <a:off x="2200" y="1253"/>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调节对象</a:t>
              </a:r>
            </a:p>
          </p:txBody>
        </p:sp>
        <p:sp>
          <p:nvSpPr>
            <p:cNvPr id="37897" name="Text Box 4"/>
            <p:cNvSpPr txBox="1">
              <a:spLocks noChangeArrowheads="1"/>
            </p:cNvSpPr>
            <p:nvPr/>
          </p:nvSpPr>
          <p:spPr bwMode="auto">
            <a:xfrm>
              <a:off x="3787" y="1752"/>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检测元件</a:t>
              </a:r>
            </a:p>
          </p:txBody>
        </p:sp>
        <p:sp>
          <p:nvSpPr>
            <p:cNvPr id="37898" name="Text Box 5"/>
            <p:cNvSpPr txBox="1">
              <a:spLocks noChangeArrowheads="1"/>
            </p:cNvSpPr>
            <p:nvPr/>
          </p:nvSpPr>
          <p:spPr bwMode="auto">
            <a:xfrm>
              <a:off x="3787" y="2296"/>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变送单元</a:t>
              </a:r>
            </a:p>
          </p:txBody>
        </p:sp>
        <p:sp>
          <p:nvSpPr>
            <p:cNvPr id="37899" name="Text Box 6"/>
            <p:cNvSpPr txBox="1">
              <a:spLocks noChangeArrowheads="1"/>
            </p:cNvSpPr>
            <p:nvPr/>
          </p:nvSpPr>
          <p:spPr bwMode="auto">
            <a:xfrm>
              <a:off x="3787" y="3203"/>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显示单元</a:t>
              </a:r>
            </a:p>
          </p:txBody>
        </p:sp>
        <p:sp>
          <p:nvSpPr>
            <p:cNvPr id="37900" name="Text Box 7"/>
            <p:cNvSpPr txBox="1">
              <a:spLocks noChangeArrowheads="1"/>
            </p:cNvSpPr>
            <p:nvPr/>
          </p:nvSpPr>
          <p:spPr bwMode="auto">
            <a:xfrm>
              <a:off x="884" y="3158"/>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给定单元</a:t>
              </a:r>
            </a:p>
          </p:txBody>
        </p:sp>
        <p:sp>
          <p:nvSpPr>
            <p:cNvPr id="37901" name="Text Box 8"/>
            <p:cNvSpPr txBox="1">
              <a:spLocks noChangeArrowheads="1"/>
            </p:cNvSpPr>
            <p:nvPr/>
          </p:nvSpPr>
          <p:spPr bwMode="auto">
            <a:xfrm>
              <a:off x="2245" y="2704"/>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调节单元</a:t>
              </a:r>
            </a:p>
          </p:txBody>
        </p:sp>
        <p:sp>
          <p:nvSpPr>
            <p:cNvPr id="37902" name="Text Box 9"/>
            <p:cNvSpPr txBox="1">
              <a:spLocks noChangeArrowheads="1"/>
            </p:cNvSpPr>
            <p:nvPr/>
          </p:nvSpPr>
          <p:spPr bwMode="auto">
            <a:xfrm>
              <a:off x="884" y="1842"/>
              <a:ext cx="1089" cy="306"/>
            </a:xfrm>
            <a:prstGeom prst="rect">
              <a:avLst/>
            </a:prstGeom>
            <a:noFill/>
            <a:ln w="12700" cap="sq" algn="ctr">
              <a:solidFill>
                <a:srgbClr val="740377"/>
              </a:solidFill>
              <a:miter lim="800000"/>
              <a:headEnd/>
              <a:tailEnd/>
            </a:ln>
            <a:extLst>
              <a:ext uri="{909E8E84-426E-40DD-AFC4-6F175D3DCCD1}">
                <a14:hiddenFill xmlns:a14="http://schemas.microsoft.com/office/drawing/2010/main">
                  <a:solidFill>
                    <a:srgbClr val="FFFFFF"/>
                  </a:solidFill>
                </a14:hiddenFill>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800">
                  <a:solidFill>
                    <a:srgbClr val="0000FF"/>
                  </a:solidFill>
                  <a:latin typeface="Tahoma" pitchFamily="34" charset="0"/>
                </a:rPr>
                <a:t>执行单元</a:t>
              </a:r>
            </a:p>
          </p:txBody>
        </p:sp>
        <p:sp>
          <p:nvSpPr>
            <p:cNvPr id="37903" name="Line 10"/>
            <p:cNvSpPr>
              <a:spLocks noChangeShapeType="1"/>
            </p:cNvSpPr>
            <p:nvPr/>
          </p:nvSpPr>
          <p:spPr bwMode="auto">
            <a:xfrm>
              <a:off x="3288" y="1389"/>
              <a:ext cx="1951"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4" name="Line 11"/>
            <p:cNvSpPr>
              <a:spLocks noChangeShapeType="1"/>
            </p:cNvSpPr>
            <p:nvPr/>
          </p:nvSpPr>
          <p:spPr bwMode="auto">
            <a:xfrm>
              <a:off x="4286" y="1389"/>
              <a:ext cx="0" cy="363"/>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5" name="Line 12"/>
            <p:cNvSpPr>
              <a:spLocks noChangeShapeType="1"/>
            </p:cNvSpPr>
            <p:nvPr/>
          </p:nvSpPr>
          <p:spPr bwMode="auto">
            <a:xfrm>
              <a:off x="4286" y="2069"/>
              <a:ext cx="0" cy="227"/>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6" name="Line 13"/>
            <p:cNvSpPr>
              <a:spLocks noChangeShapeType="1"/>
            </p:cNvSpPr>
            <p:nvPr/>
          </p:nvSpPr>
          <p:spPr bwMode="auto">
            <a:xfrm>
              <a:off x="4286" y="2614"/>
              <a:ext cx="0" cy="589"/>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7" name="Line 14"/>
            <p:cNvSpPr>
              <a:spLocks noChangeShapeType="1"/>
            </p:cNvSpPr>
            <p:nvPr/>
          </p:nvSpPr>
          <p:spPr bwMode="auto">
            <a:xfrm flipH="1">
              <a:off x="3334" y="2886"/>
              <a:ext cx="952"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8" name="Line 15"/>
            <p:cNvSpPr>
              <a:spLocks noChangeShapeType="1"/>
            </p:cNvSpPr>
            <p:nvPr/>
          </p:nvSpPr>
          <p:spPr bwMode="auto">
            <a:xfrm>
              <a:off x="1973" y="3339"/>
              <a:ext cx="816"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09" name="Line 16"/>
            <p:cNvSpPr>
              <a:spLocks noChangeShapeType="1"/>
            </p:cNvSpPr>
            <p:nvPr/>
          </p:nvSpPr>
          <p:spPr bwMode="auto">
            <a:xfrm flipV="1">
              <a:off x="2789" y="3022"/>
              <a:ext cx="0" cy="317"/>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0" name="Line 17"/>
            <p:cNvSpPr>
              <a:spLocks noChangeShapeType="1"/>
            </p:cNvSpPr>
            <p:nvPr/>
          </p:nvSpPr>
          <p:spPr bwMode="auto">
            <a:xfrm flipH="1">
              <a:off x="1429" y="2886"/>
              <a:ext cx="816"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1" name="Line 18"/>
            <p:cNvSpPr>
              <a:spLocks noChangeShapeType="1"/>
            </p:cNvSpPr>
            <p:nvPr/>
          </p:nvSpPr>
          <p:spPr bwMode="auto">
            <a:xfrm flipV="1">
              <a:off x="1429" y="2160"/>
              <a:ext cx="0" cy="726"/>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2" name="AutoShape 19"/>
            <p:cNvSpPr>
              <a:spLocks noChangeArrowheads="1"/>
            </p:cNvSpPr>
            <p:nvPr/>
          </p:nvSpPr>
          <p:spPr bwMode="auto">
            <a:xfrm>
              <a:off x="1311" y="1253"/>
              <a:ext cx="227" cy="27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24 w 21600"/>
                <a:gd name="T13" fmla="*/ 5380 h 21600"/>
                <a:gd name="T14" fmla="*/ 16176 w 21600"/>
                <a:gd name="T15" fmla="*/ 1622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solidFill>
              <a:schemeClr val="accent1"/>
            </a:solidFill>
            <a:ln w="12700" cap="sq" algn="ctr">
              <a:solidFill>
                <a:schemeClr val="tx1"/>
              </a:solidFill>
              <a:miter lim="800000"/>
              <a:headEnd/>
              <a:tailEnd/>
            </a:ln>
          </p:spPr>
          <p:txBody>
            <a:bodyPr tIns="0" anchor="ctr">
              <a:spAutoFit/>
            </a:bodyPr>
            <a:lstStyle/>
            <a:p>
              <a:endParaRPr lang="zh-CN" altLang="en-US"/>
            </a:p>
          </p:txBody>
        </p:sp>
        <p:sp>
          <p:nvSpPr>
            <p:cNvPr id="37913" name="Line 20"/>
            <p:cNvSpPr>
              <a:spLocks noChangeShapeType="1"/>
            </p:cNvSpPr>
            <p:nvPr/>
          </p:nvSpPr>
          <p:spPr bwMode="auto">
            <a:xfrm flipV="1">
              <a:off x="1429" y="1525"/>
              <a:ext cx="0" cy="317"/>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4" name="Line 21"/>
            <p:cNvSpPr>
              <a:spLocks noChangeShapeType="1"/>
            </p:cNvSpPr>
            <p:nvPr/>
          </p:nvSpPr>
          <p:spPr bwMode="auto">
            <a:xfrm>
              <a:off x="1565" y="1389"/>
              <a:ext cx="635"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5" name="Line 22"/>
            <p:cNvSpPr>
              <a:spLocks noChangeShapeType="1"/>
            </p:cNvSpPr>
            <p:nvPr/>
          </p:nvSpPr>
          <p:spPr bwMode="auto">
            <a:xfrm>
              <a:off x="793" y="1389"/>
              <a:ext cx="545"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tIns="0" anchor="ctr">
              <a:spAutoFit/>
            </a:bodyPr>
            <a:lstStyle/>
            <a:p>
              <a:endParaRPr lang="zh-CN" altLang="en-US"/>
            </a:p>
          </p:txBody>
        </p:sp>
        <p:sp>
          <p:nvSpPr>
            <p:cNvPr id="37916" name="Text Box 23"/>
            <p:cNvSpPr txBox="1">
              <a:spLocks noChangeArrowheads="1"/>
            </p:cNvSpPr>
            <p:nvPr/>
          </p:nvSpPr>
          <p:spPr bwMode="auto">
            <a:xfrm>
              <a:off x="4286" y="1117"/>
              <a:ext cx="81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400">
                  <a:solidFill>
                    <a:srgbClr val="009900"/>
                  </a:solidFill>
                  <a:latin typeface="Tahoma" pitchFamily="34" charset="0"/>
                </a:rPr>
                <a:t>被调量</a:t>
              </a:r>
            </a:p>
          </p:txBody>
        </p:sp>
        <p:sp>
          <p:nvSpPr>
            <p:cNvPr id="37917" name="Text Box 24"/>
            <p:cNvSpPr txBox="1">
              <a:spLocks noChangeArrowheads="1"/>
            </p:cNvSpPr>
            <p:nvPr/>
          </p:nvSpPr>
          <p:spPr bwMode="auto">
            <a:xfrm>
              <a:off x="3288" y="2614"/>
              <a:ext cx="81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400">
                  <a:solidFill>
                    <a:srgbClr val="009900"/>
                  </a:solidFill>
                  <a:latin typeface="Tahoma" pitchFamily="34" charset="0"/>
                </a:rPr>
                <a:t>测量值</a:t>
              </a:r>
            </a:p>
          </p:txBody>
        </p:sp>
        <p:sp>
          <p:nvSpPr>
            <p:cNvPr id="37918" name="Text Box 25"/>
            <p:cNvSpPr txBox="1">
              <a:spLocks noChangeArrowheads="1"/>
            </p:cNvSpPr>
            <p:nvPr/>
          </p:nvSpPr>
          <p:spPr bwMode="auto">
            <a:xfrm>
              <a:off x="2744" y="3022"/>
              <a:ext cx="81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400">
                  <a:solidFill>
                    <a:srgbClr val="009900"/>
                  </a:solidFill>
                  <a:latin typeface="Tahoma" pitchFamily="34" charset="0"/>
                </a:rPr>
                <a:t>给定值</a:t>
              </a:r>
            </a:p>
          </p:txBody>
        </p:sp>
        <p:sp>
          <p:nvSpPr>
            <p:cNvPr id="37919" name="Text Box 26"/>
            <p:cNvSpPr txBox="1">
              <a:spLocks noChangeArrowheads="1"/>
            </p:cNvSpPr>
            <p:nvPr/>
          </p:nvSpPr>
          <p:spPr bwMode="auto">
            <a:xfrm>
              <a:off x="1066" y="1026"/>
              <a:ext cx="81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2400">
                  <a:solidFill>
                    <a:srgbClr val="009900"/>
                  </a:solidFill>
                  <a:latin typeface="Tahoma" pitchFamily="34" charset="0"/>
                </a:rPr>
                <a:t>阀门</a:t>
              </a:r>
            </a:p>
          </p:txBody>
        </p:sp>
      </p:grpSp>
      <p:sp>
        <p:nvSpPr>
          <p:cNvPr id="774171" name="Text Box 27"/>
          <p:cNvSpPr txBox="1">
            <a:spLocks noChangeArrowheads="1"/>
          </p:cNvSpPr>
          <p:nvPr/>
        </p:nvSpPr>
        <p:spPr bwMode="auto">
          <a:xfrm>
            <a:off x="395288" y="1155700"/>
            <a:ext cx="49688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30000"/>
              </a:lnSpc>
              <a:spcBef>
                <a:spcPct val="20000"/>
              </a:spcBef>
            </a:pPr>
            <a:r>
              <a:rPr lang="zh-CN" altLang="en-US" sz="3200">
                <a:solidFill>
                  <a:srgbClr val="E10000"/>
                </a:solidFill>
                <a:latin typeface="黑体" pitchFamily="2" charset="-122"/>
                <a:ea typeface="黑体" pitchFamily="2" charset="-122"/>
              </a:rPr>
              <a:t>仪表与阀门的功能：</a:t>
            </a:r>
          </a:p>
        </p:txBody>
      </p:sp>
      <p:sp>
        <p:nvSpPr>
          <p:cNvPr id="774172" name="Rectangle 28"/>
          <p:cNvSpPr>
            <a:spLocks noChangeArrowheads="1"/>
          </p:cNvSpPr>
          <p:nvPr/>
        </p:nvSpPr>
        <p:spPr bwMode="auto">
          <a:xfrm>
            <a:off x="539750" y="2924175"/>
            <a:ext cx="6696075" cy="3168650"/>
          </a:xfrm>
          <a:prstGeom prst="rect">
            <a:avLst/>
          </a:prstGeom>
          <a:solidFill>
            <a:schemeClr val="accent1">
              <a:alpha val="0"/>
            </a:schemeClr>
          </a:solidFill>
          <a:ln w="28575" cap="sq" algn="ctr">
            <a:solidFill>
              <a:srgbClr val="FF0000"/>
            </a:solidFill>
            <a:miter lim="800000"/>
            <a:headEnd/>
            <a:tailEnd/>
          </a:ln>
        </p:spPr>
        <p:txBody>
          <a:bodyPr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74173" name="AutoShape 29"/>
          <p:cNvSpPr>
            <a:spLocks noChangeArrowheads="1"/>
          </p:cNvSpPr>
          <p:nvPr/>
        </p:nvSpPr>
        <p:spPr bwMode="auto">
          <a:xfrm>
            <a:off x="7451725" y="3716338"/>
            <a:ext cx="1439863" cy="1008062"/>
          </a:xfrm>
          <a:prstGeom prst="wedgeRectCallout">
            <a:avLst>
              <a:gd name="adj1" fmla="val -88921"/>
              <a:gd name="adj2" fmla="val 95356"/>
            </a:avLst>
          </a:prstGeom>
          <a:solidFill>
            <a:srgbClr val="EFFFEB"/>
          </a:solidFill>
          <a:ln w="12700" cap="sq" algn="ctr">
            <a:solidFill>
              <a:schemeClr val="tx1"/>
            </a:solidFill>
            <a:miter lim="800000"/>
            <a:headEnd/>
            <a:tailEnd/>
          </a:ln>
        </p:spPr>
        <p:txBody>
          <a:bodyPr t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lang="zh-CN" altLang="en-US" sz="3200">
                <a:solidFill>
                  <a:srgbClr val="006600"/>
                </a:solidFill>
                <a:latin typeface="楷体_GB2312" pitchFamily="49" charset="-122"/>
                <a:ea typeface="楷体_GB2312" pitchFamily="49" charset="-122"/>
              </a:rPr>
              <a:t>单元组合仪表</a:t>
            </a:r>
          </a:p>
        </p:txBody>
      </p:sp>
      <p:sp>
        <p:nvSpPr>
          <p:cNvPr id="774174" name="Oval 30"/>
          <p:cNvSpPr>
            <a:spLocks noChangeArrowheads="1"/>
          </p:cNvSpPr>
          <p:nvPr/>
        </p:nvSpPr>
        <p:spPr bwMode="auto">
          <a:xfrm>
            <a:off x="5364163" y="3933825"/>
            <a:ext cx="1728787" cy="576263"/>
          </a:xfrm>
          <a:prstGeom prst="ellipse">
            <a:avLst/>
          </a:prstGeom>
          <a:solidFill>
            <a:schemeClr val="accent1">
              <a:alpha val="0"/>
            </a:schemeClr>
          </a:solidFill>
          <a:ln w="28575" cap="sq" algn="ctr">
            <a:solidFill>
              <a:srgbClr val="FF0000"/>
            </a:solidFill>
            <a:round/>
            <a:headEnd/>
            <a:tailEnd/>
          </a:ln>
        </p:spPr>
        <p:txBody>
          <a:bodyPr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2393383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774172"/>
                                        </p:tgtEl>
                                        <p:attrNameLst>
                                          <p:attrName>style.visibility</p:attrName>
                                        </p:attrNameLst>
                                      </p:cBhvr>
                                      <p:to>
                                        <p:strVal val="visible"/>
                                      </p:to>
                                    </p:set>
                                    <p:animEffect transition="in" filter="plus(in)">
                                      <p:cBhvr>
                                        <p:cTn id="7" dur="1000"/>
                                        <p:tgtEl>
                                          <p:spTgt spid="774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74171"/>
                                        </p:tgtEl>
                                        <p:attrNameLst>
                                          <p:attrName>style.visibility</p:attrName>
                                        </p:attrNameLst>
                                      </p:cBhvr>
                                      <p:to>
                                        <p:strVal val="visible"/>
                                      </p:to>
                                    </p:set>
                                    <p:anim calcmode="lin" valueType="num">
                                      <p:cBhvr additive="base">
                                        <p:cTn id="12" dur="500" fill="hold"/>
                                        <p:tgtEl>
                                          <p:spTgt spid="774171"/>
                                        </p:tgtEl>
                                        <p:attrNameLst>
                                          <p:attrName>ppt_x</p:attrName>
                                        </p:attrNameLst>
                                      </p:cBhvr>
                                      <p:tavLst>
                                        <p:tav tm="0">
                                          <p:val>
                                            <p:strVal val="#ppt_x"/>
                                          </p:val>
                                        </p:tav>
                                        <p:tav tm="100000">
                                          <p:val>
                                            <p:strVal val="#ppt_x"/>
                                          </p:val>
                                        </p:tav>
                                      </p:tavLst>
                                    </p:anim>
                                    <p:anim calcmode="lin" valueType="num">
                                      <p:cBhvr additive="base">
                                        <p:cTn id="13" dur="500" fill="hold"/>
                                        <p:tgtEl>
                                          <p:spTgt spid="77417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74173"/>
                                        </p:tgtEl>
                                        <p:attrNameLst>
                                          <p:attrName>style.visibility</p:attrName>
                                        </p:attrNameLst>
                                      </p:cBhvr>
                                      <p:to>
                                        <p:strVal val="visible"/>
                                      </p:to>
                                    </p:set>
                                    <p:anim calcmode="lin" valueType="num">
                                      <p:cBhvr additive="base">
                                        <p:cTn id="16" dur="500" fill="hold"/>
                                        <p:tgtEl>
                                          <p:spTgt spid="774173"/>
                                        </p:tgtEl>
                                        <p:attrNameLst>
                                          <p:attrName>ppt_x</p:attrName>
                                        </p:attrNameLst>
                                      </p:cBhvr>
                                      <p:tavLst>
                                        <p:tav tm="0">
                                          <p:val>
                                            <p:strVal val="#ppt_x"/>
                                          </p:val>
                                        </p:tav>
                                        <p:tav tm="100000">
                                          <p:val>
                                            <p:strVal val="#ppt_x"/>
                                          </p:val>
                                        </p:tav>
                                      </p:tavLst>
                                    </p:anim>
                                    <p:anim calcmode="lin" valueType="num">
                                      <p:cBhvr additive="base">
                                        <p:cTn id="17" dur="500" fill="hold"/>
                                        <p:tgtEl>
                                          <p:spTgt spid="774173"/>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74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71" grpId="0"/>
      <p:bldP spid="774172" grpId="0" animBg="1"/>
      <p:bldP spid="774173" grpId="0" animBg="1"/>
      <p:bldP spid="77417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7" name="Text Box 3"/>
          <p:cNvSpPr txBox="1">
            <a:spLocks noChangeArrowheads="1"/>
          </p:cNvSpPr>
          <p:nvPr/>
        </p:nvSpPr>
        <p:spPr bwMode="auto">
          <a:xfrm>
            <a:off x="304800" y="4572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调节阀 相对开度与相对流量关系曲线：</a:t>
            </a:r>
          </a:p>
        </p:txBody>
      </p:sp>
      <p:sp>
        <p:nvSpPr>
          <p:cNvPr id="2253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2530" name="Object 9"/>
          <p:cNvGraphicFramePr>
            <a:graphicFrameLocks noChangeAspect="1"/>
          </p:cNvGraphicFramePr>
          <p:nvPr/>
        </p:nvGraphicFramePr>
        <p:xfrm>
          <a:off x="395288" y="1196975"/>
          <a:ext cx="5616575" cy="4986338"/>
        </p:xfrm>
        <a:graphic>
          <a:graphicData uri="http://schemas.openxmlformats.org/presentationml/2006/ole">
            <mc:AlternateContent xmlns:mc="http://schemas.openxmlformats.org/markup-compatibility/2006">
              <mc:Choice xmlns:v="urn:schemas-microsoft-com:vml" Requires="v">
                <p:oleObj spid="_x0000_s22552" name="图表" r:id="rId3" imgW="4162349" imgH="3695700" progId="Excel.Chart.8">
                  <p:embed/>
                </p:oleObj>
              </mc:Choice>
              <mc:Fallback>
                <p:oleObj name="图表" r:id="rId3" imgW="4162349" imgH="3695700"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96975"/>
                        <a:ext cx="5616575" cy="498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9570" name="Group 66"/>
          <p:cNvGraphicFramePr>
            <a:graphicFrameLocks noGrp="1"/>
          </p:cNvGraphicFramePr>
          <p:nvPr/>
        </p:nvGraphicFramePr>
        <p:xfrm>
          <a:off x="6227763" y="1052513"/>
          <a:ext cx="2665412" cy="5059608"/>
        </p:xfrm>
        <a:graphic>
          <a:graphicData uri="http://schemas.openxmlformats.org/drawingml/2006/table">
            <a:tbl>
              <a:tblPr/>
              <a:tblGrid>
                <a:gridCol w="1700212"/>
                <a:gridCol w="965200"/>
              </a:tblGrid>
              <a:tr h="700996">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宋体" pitchFamily="2" charset="-122"/>
                          <a:ea typeface="宋体" pitchFamily="2" charset="-122"/>
                        </a:rPr>
                        <a:t>阀门相对开度</a:t>
                      </a: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 </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rPr>
                        <a:t>相对流量</a:t>
                      </a:r>
                      <a:r>
                        <a:rPr kumimoji="0" lang="en-US" altLang="zh-CN" sz="2000" b="0" i="0" u="none" strike="noStrike" cap="none" normalizeH="0" baseline="0" smtClean="0">
                          <a:ln>
                            <a:noFill/>
                          </a:ln>
                          <a:solidFill>
                            <a:schemeClr val="tx1"/>
                          </a:solidFill>
                          <a:effectLst/>
                          <a:latin typeface="宋体" pitchFamily="2" charset="-122"/>
                          <a:ea typeface="宋体" pitchFamily="2" charset="-122"/>
                        </a:rPr>
                        <a:t>%</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cap="fla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5</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3.96</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10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4.67</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20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6.58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30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9.26</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40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13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50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18.3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60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25.6</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70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36.2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80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50.8</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90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rPr>
                        <a:t>71.2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a:noFill/>
                    </a:lnB>
                    <a:lnTlToBr>
                      <a:noFill/>
                    </a:lnTlToBr>
                    <a:lnBlToTr>
                      <a:noFill/>
                    </a:lnBlToTr>
                    <a:noFill/>
                  </a:tcPr>
                </a:tc>
              </a:tr>
              <a:tr h="39621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100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rPr>
                        <a:t>100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T="45717" marB="45717" anchor="ctr" horzOverflow="overflow">
                    <a:lnL>
                      <a:noFill/>
                    </a:lnL>
                    <a:lnR cap="flat">
                      <a:noFill/>
                    </a:lnR>
                    <a:lnT>
                      <a:noFill/>
                    </a:lnT>
                    <a:lnB cap="flat">
                      <a:noFill/>
                    </a:lnB>
                    <a:lnTlToBr>
                      <a:noFill/>
                    </a:lnTlToBr>
                    <a:lnBlToTr>
                      <a:noFill/>
                    </a:lnBlToTr>
                    <a:noFill/>
                  </a:tcPr>
                </a:tc>
              </a:tr>
            </a:tbl>
          </a:graphicData>
        </a:graphic>
      </p:graphicFrame>
    </p:spTree>
    <p:extLst>
      <p:ext uri="{BB962C8B-B14F-4D97-AF65-F5344CB8AC3E}">
        <p14:creationId xmlns:p14="http://schemas.microsoft.com/office/powerpoint/2010/main" val="2444736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9507"/>
                                        </p:tgtEl>
                                        <p:attrNameLst>
                                          <p:attrName>style.visibility</p:attrName>
                                        </p:attrNameLst>
                                      </p:cBhvr>
                                      <p:to>
                                        <p:strVal val="visible"/>
                                      </p:to>
                                    </p:set>
                                    <p:anim calcmode="lin" valueType="num">
                                      <p:cBhvr additive="base">
                                        <p:cTn id="7" dur="500" fill="hold"/>
                                        <p:tgtEl>
                                          <p:spTgt spid="789507"/>
                                        </p:tgtEl>
                                        <p:attrNameLst>
                                          <p:attrName>ppt_x</p:attrName>
                                        </p:attrNameLst>
                                      </p:cBhvr>
                                      <p:tavLst>
                                        <p:tav tm="0">
                                          <p:val>
                                            <p:strVal val="0-#ppt_w/2"/>
                                          </p:val>
                                        </p:tav>
                                        <p:tav tm="100000">
                                          <p:val>
                                            <p:strVal val="#ppt_x"/>
                                          </p:val>
                                        </p:tav>
                                      </p:tavLst>
                                    </p:anim>
                                    <p:anim calcmode="lin" valueType="num">
                                      <p:cBhvr additive="base">
                                        <p:cTn id="8" dur="500" fill="hold"/>
                                        <p:tgtEl>
                                          <p:spTgt spid="7895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7"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3554" name="Object 5"/>
          <p:cNvGraphicFramePr>
            <a:graphicFrameLocks noChangeAspect="1"/>
          </p:cNvGraphicFramePr>
          <p:nvPr/>
        </p:nvGraphicFramePr>
        <p:xfrm>
          <a:off x="2916238" y="1628775"/>
          <a:ext cx="1987550" cy="1425575"/>
        </p:xfrm>
        <a:graphic>
          <a:graphicData uri="http://schemas.openxmlformats.org/presentationml/2006/ole">
            <mc:AlternateContent xmlns:mc="http://schemas.openxmlformats.org/markup-compatibility/2006">
              <mc:Choice xmlns:v="urn:schemas-microsoft-com:vml" Requires="v">
                <p:oleObj spid="_x0000_s23576" name="公式" r:id="rId3" imgW="863280" imgH="622080" progId="Equation.3">
                  <p:embed/>
                </p:oleObj>
              </mc:Choice>
              <mc:Fallback>
                <p:oleObj name="公式" r:id="rId3" imgW="863280" imgH="622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628775"/>
                        <a:ext cx="1987550"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355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196975"/>
            <a:ext cx="8964612"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90538" name="Text Box 10"/>
          <p:cNvSpPr txBox="1">
            <a:spLocks noChangeArrowheads="1"/>
          </p:cNvSpPr>
          <p:nvPr/>
        </p:nvSpPr>
        <p:spPr bwMode="auto">
          <a:xfrm>
            <a:off x="0" y="333375"/>
            <a:ext cx="7921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无锡工装调节阀样本数值：</a:t>
            </a:r>
            <a:r>
              <a:rPr kumimoji="1" lang="en-US" altLang="zh-CN"/>
              <a:t>SS-CE-501G-B</a:t>
            </a:r>
            <a:r>
              <a:rPr kumimoji="1" lang="zh-CN" altLang="en-US"/>
              <a:t>套筒单座调节阀</a:t>
            </a:r>
          </a:p>
        </p:txBody>
      </p:sp>
    </p:spTree>
    <p:extLst>
      <p:ext uri="{BB962C8B-B14F-4D97-AF65-F5344CB8AC3E}">
        <p14:creationId xmlns:p14="http://schemas.microsoft.com/office/powerpoint/2010/main" val="4035647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0538"/>
                                        </p:tgtEl>
                                        <p:attrNameLst>
                                          <p:attrName>style.visibility</p:attrName>
                                        </p:attrNameLst>
                                      </p:cBhvr>
                                      <p:to>
                                        <p:strVal val="visible"/>
                                      </p:to>
                                    </p:set>
                                    <p:anim calcmode="lin" valueType="num">
                                      <p:cBhvr additive="base">
                                        <p:cTn id="7" dur="500" fill="hold"/>
                                        <p:tgtEl>
                                          <p:spTgt spid="790538"/>
                                        </p:tgtEl>
                                        <p:attrNameLst>
                                          <p:attrName>ppt_x</p:attrName>
                                        </p:attrNameLst>
                                      </p:cBhvr>
                                      <p:tavLst>
                                        <p:tav tm="0">
                                          <p:val>
                                            <p:strVal val="#ppt_x"/>
                                          </p:val>
                                        </p:tav>
                                        <p:tav tm="100000">
                                          <p:val>
                                            <p:strVal val="#ppt_x"/>
                                          </p:val>
                                        </p:tav>
                                      </p:tavLst>
                                    </p:anim>
                                    <p:anim calcmode="lin" valueType="num">
                                      <p:cBhvr additive="base">
                                        <p:cTn id="8" dur="500" fill="hold"/>
                                        <p:tgtEl>
                                          <p:spTgt spid="790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8"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91557" name="Text Box 5"/>
          <p:cNvSpPr txBox="1">
            <a:spLocks noChangeArrowheads="1"/>
          </p:cNvSpPr>
          <p:nvPr/>
        </p:nvSpPr>
        <p:spPr bwMode="auto">
          <a:xfrm>
            <a:off x="0" y="0"/>
            <a:ext cx="792162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  </a:t>
            </a:r>
            <a:r>
              <a:rPr kumimoji="1" lang="zh-CN" altLang="en-US" sz="2800">
                <a:solidFill>
                  <a:srgbClr val="000000"/>
                </a:solidFill>
                <a:latin typeface="Times New Roman" pitchFamily="18" charset="0"/>
                <a:ea typeface="楷体_GB2312" pitchFamily="49" charset="-122"/>
              </a:rPr>
              <a:t>工程案例分析：</a:t>
            </a:r>
          </a:p>
          <a:p>
            <a:pPr eaLnBrk="1" hangingPunct="1">
              <a:spcBef>
                <a:spcPct val="50000"/>
              </a:spcBef>
            </a:pPr>
            <a:endParaRPr kumimoji="1" lang="en-US" altLang="zh-CN"/>
          </a:p>
        </p:txBody>
      </p:sp>
      <p:graphicFrame>
        <p:nvGraphicFramePr>
          <p:cNvPr id="791782" name="Group 230"/>
          <p:cNvGraphicFramePr>
            <a:graphicFrameLocks noGrp="1"/>
          </p:cNvGraphicFramePr>
          <p:nvPr/>
        </p:nvGraphicFramePr>
        <p:xfrm>
          <a:off x="611188" y="404813"/>
          <a:ext cx="7926388" cy="5761040"/>
        </p:xfrm>
        <a:graphic>
          <a:graphicData uri="http://schemas.openxmlformats.org/drawingml/2006/table">
            <a:tbl>
              <a:tblPr/>
              <a:tblGrid>
                <a:gridCol w="5040110"/>
                <a:gridCol w="182556"/>
                <a:gridCol w="1231851"/>
                <a:gridCol w="1263599"/>
                <a:gridCol w="208272"/>
              </a:tblGrid>
              <a:tr h="70107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导热油 调节阀计算表 </a:t>
                      </a:r>
                      <a:endParaRPr kumimoji="0" lang="zh-CN" altLang="en-US"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a:noFill/>
                    </a:lnL>
                    <a:lnR cap="flat">
                      <a:noFill/>
                    </a:lnR>
                    <a:lnT cap="fla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rPr>
                        <a:t>管径：</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cm</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DN250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rPr>
                        <a:t>阀前压力：</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p1</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bar</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阀后压力：</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p2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5.5</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bar</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压力差：</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p1-p2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2.5</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bar</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rPr>
                        <a:t>液体密度：</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r</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0.69</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质量流量：</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Qm</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867</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t/h</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体积流量：</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Qv</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1256.522</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m3/h</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液体流通系数：</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c=</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Qv</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/SQRT((P1-P2)/r)</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660.1225</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阀门</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Cv</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值</a:t>
                      </a:r>
                      <a:endParaRPr kumimoji="0" lang="zh-CN" altLang="en-US"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950</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tr>
              <a:tr h="396262">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c/</a:t>
                      </a:r>
                      <a:r>
                        <a:rPr kumimoji="0" lang="en-US" altLang="zh-CN" sz="2000" b="0" i="0" u="none" strike="noStrike" cap="none" normalizeH="0" baseline="0" dirty="0" err="1" smtClean="0">
                          <a:ln>
                            <a:noFill/>
                          </a:ln>
                          <a:solidFill>
                            <a:schemeClr val="tx1"/>
                          </a:solidFill>
                          <a:effectLst/>
                          <a:latin typeface="Times New Roman" pitchFamily="18" charset="0"/>
                          <a:ea typeface="宋体" pitchFamily="2" charset="-122"/>
                        </a:rPr>
                        <a:t>Cv</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rPr>
                        <a:t>0.694866</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96262">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rPr>
                        <a:t>根据等百分比曲线，最大流量下，对应的阀门相对开度为</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rPr>
                        <a:t>90% </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7010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    </a:t>
                      </a:r>
                      <a:r>
                        <a:rPr kumimoji="0" lang="zh-CN" altLang="en-US" sz="2000" b="0" i="0" u="none" strike="noStrike" cap="none" normalizeH="0" baseline="0" smtClean="0">
                          <a:ln>
                            <a:noFill/>
                          </a:ln>
                          <a:solidFill>
                            <a:schemeClr val="tx1"/>
                          </a:solidFill>
                          <a:effectLst/>
                          <a:latin typeface="Arial" charset="0"/>
                          <a:ea typeface="宋体" pitchFamily="2" charset="-122"/>
                        </a:rPr>
                        <a:t>问题：该调节阀门实际应用，是否有问题？应该如何解决？</a:t>
                      </a:r>
                    </a:p>
                  </a:txBody>
                  <a:tcPr marL="91436" marR="91436" marT="45723" marB="45723"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marL="91436" marR="91436" marT="45723" marB="45723"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Tree>
    <p:extLst>
      <p:ext uri="{BB962C8B-B14F-4D97-AF65-F5344CB8AC3E}">
        <p14:creationId xmlns:p14="http://schemas.microsoft.com/office/powerpoint/2010/main" val="3991289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1557"/>
                                        </p:tgtEl>
                                        <p:attrNameLst>
                                          <p:attrName>style.visibility</p:attrName>
                                        </p:attrNameLst>
                                      </p:cBhvr>
                                      <p:to>
                                        <p:strVal val="visible"/>
                                      </p:to>
                                    </p:set>
                                    <p:anim calcmode="lin" valueType="num">
                                      <p:cBhvr additive="base">
                                        <p:cTn id="7" dur="500" fill="hold"/>
                                        <p:tgtEl>
                                          <p:spTgt spid="791557"/>
                                        </p:tgtEl>
                                        <p:attrNameLst>
                                          <p:attrName>ppt_x</p:attrName>
                                        </p:attrNameLst>
                                      </p:cBhvr>
                                      <p:tavLst>
                                        <p:tav tm="0">
                                          <p:val>
                                            <p:strVal val="#ppt_x"/>
                                          </p:val>
                                        </p:tav>
                                        <p:tav tm="100000">
                                          <p:val>
                                            <p:strVal val="#ppt_x"/>
                                          </p:val>
                                        </p:tav>
                                      </p:tavLst>
                                    </p:anim>
                                    <p:anim calcmode="lin" valueType="num">
                                      <p:cBhvr additive="base">
                                        <p:cTn id="8" dur="500" fill="hold"/>
                                        <p:tgtEl>
                                          <p:spTgt spid="7915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5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Text Box 2"/>
          <p:cNvSpPr txBox="1">
            <a:spLocks noChangeArrowheads="1"/>
          </p:cNvSpPr>
          <p:nvPr/>
        </p:nvSpPr>
        <p:spPr bwMode="auto">
          <a:xfrm>
            <a:off x="468313" y="2205038"/>
            <a:ext cx="7921625"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a:solidFill>
                  <a:srgbClr val="000000"/>
                </a:solidFill>
                <a:latin typeface="Times New Roman" pitchFamily="18" charset="0"/>
                <a:ea typeface="楷体_GB2312" pitchFamily="49" charset="-122"/>
              </a:rPr>
              <a:t>作用：电气转换和阀门定位器</a:t>
            </a:r>
          </a:p>
          <a:p>
            <a:pPr eaLnBrk="1" hangingPunct="1">
              <a:spcBef>
                <a:spcPct val="50000"/>
              </a:spcBef>
            </a:pPr>
            <a:r>
              <a:rPr kumimoji="1" lang="zh-CN" altLang="en-US" sz="2800">
                <a:solidFill>
                  <a:srgbClr val="000000"/>
                </a:solidFill>
                <a:latin typeface="Times New Roman" pitchFamily="18" charset="0"/>
                <a:ea typeface="楷体_GB2312" pitchFamily="49" charset="-122"/>
              </a:rPr>
              <a:t>输入信号：电动控制器的输出电流</a:t>
            </a:r>
          </a:p>
          <a:p>
            <a:pPr eaLnBrk="1" hangingPunct="1">
              <a:spcBef>
                <a:spcPct val="50000"/>
              </a:spcBef>
            </a:pPr>
            <a:r>
              <a:rPr kumimoji="1" lang="zh-CN" altLang="en-US" sz="2800">
                <a:solidFill>
                  <a:srgbClr val="000000"/>
                </a:solidFill>
                <a:latin typeface="Times New Roman" pitchFamily="18" charset="0"/>
                <a:ea typeface="楷体_GB2312" pitchFamily="49" charset="-122"/>
              </a:rPr>
              <a:t>输出信号：标准气动信号，操纵气动薄膜控制阀</a:t>
            </a:r>
          </a:p>
          <a:p>
            <a:pPr eaLnBrk="1" hangingPunct="1">
              <a:spcBef>
                <a:spcPct val="50000"/>
              </a:spcBef>
            </a:pPr>
            <a:r>
              <a:rPr kumimoji="1" lang="zh-CN" altLang="en-US" sz="2800">
                <a:solidFill>
                  <a:srgbClr val="000000"/>
                </a:solidFill>
                <a:latin typeface="Times New Roman" pitchFamily="18" charset="0"/>
                <a:ea typeface="楷体_GB2312" pitchFamily="49" charset="-122"/>
              </a:rPr>
              <a:t>原理：力矩平衡原理</a:t>
            </a:r>
          </a:p>
        </p:txBody>
      </p:sp>
      <p:sp>
        <p:nvSpPr>
          <p:cNvPr id="742403" name="Text Box 3"/>
          <p:cNvSpPr txBox="1">
            <a:spLocks noChangeArrowheads="1"/>
          </p:cNvSpPr>
          <p:nvPr/>
        </p:nvSpPr>
        <p:spPr bwMode="auto">
          <a:xfrm>
            <a:off x="304800" y="4572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4.1.2  </a:t>
            </a:r>
            <a:r>
              <a:rPr kumimoji="1" lang="zh-CN" altLang="en-US" sz="2800">
                <a:solidFill>
                  <a:srgbClr val="000000"/>
                </a:solidFill>
                <a:latin typeface="Times New Roman" pitchFamily="18" charset="0"/>
                <a:ea typeface="楷体_GB2312" pitchFamily="49" charset="-122"/>
              </a:rPr>
              <a:t>电</a:t>
            </a:r>
            <a:r>
              <a:rPr kumimoji="1" lang="en-US" altLang="zh-CN" sz="2800">
                <a:solidFill>
                  <a:srgbClr val="000000"/>
                </a:solidFill>
                <a:latin typeface="Times New Roman" pitchFamily="18" charset="0"/>
                <a:ea typeface="楷体_GB2312" pitchFamily="49" charset="-122"/>
              </a:rPr>
              <a:t>-</a:t>
            </a:r>
            <a:r>
              <a:rPr kumimoji="1" lang="zh-CN" altLang="en-US" sz="2800">
                <a:solidFill>
                  <a:srgbClr val="000000"/>
                </a:solidFill>
                <a:latin typeface="Times New Roman" pitchFamily="18" charset="0"/>
                <a:ea typeface="楷体_GB2312" pitchFamily="49" charset="-122"/>
              </a:rPr>
              <a:t>气阀门定位器</a:t>
            </a:r>
          </a:p>
        </p:txBody>
      </p:sp>
    </p:spTree>
    <p:extLst>
      <p:ext uri="{BB962C8B-B14F-4D97-AF65-F5344CB8AC3E}">
        <p14:creationId xmlns:p14="http://schemas.microsoft.com/office/powerpoint/2010/main" val="2715988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2403"/>
                                        </p:tgtEl>
                                        <p:attrNameLst>
                                          <p:attrName>style.visibility</p:attrName>
                                        </p:attrNameLst>
                                      </p:cBhvr>
                                      <p:to>
                                        <p:strVal val="visible"/>
                                      </p:to>
                                    </p:set>
                                    <p:anim calcmode="lin" valueType="num">
                                      <p:cBhvr additive="base">
                                        <p:cTn id="7" dur="500" fill="hold"/>
                                        <p:tgtEl>
                                          <p:spTgt spid="742403"/>
                                        </p:tgtEl>
                                        <p:attrNameLst>
                                          <p:attrName>ppt_x</p:attrName>
                                        </p:attrNameLst>
                                      </p:cBhvr>
                                      <p:tavLst>
                                        <p:tav tm="0">
                                          <p:val>
                                            <p:strVal val="0-#ppt_w/2"/>
                                          </p:val>
                                        </p:tav>
                                        <p:tav tm="100000">
                                          <p:val>
                                            <p:strVal val="#ppt_x"/>
                                          </p:val>
                                        </p:tav>
                                      </p:tavLst>
                                    </p:anim>
                                    <p:anim calcmode="lin" valueType="num">
                                      <p:cBhvr additive="base">
                                        <p:cTn id="8" dur="500" fill="hold"/>
                                        <p:tgtEl>
                                          <p:spTgt spid="7424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2402"/>
                                        </p:tgtEl>
                                        <p:attrNameLst>
                                          <p:attrName>style.visibility</p:attrName>
                                        </p:attrNameLst>
                                      </p:cBhvr>
                                      <p:to>
                                        <p:strVal val="visible"/>
                                      </p:to>
                                    </p:set>
                                    <p:anim calcmode="lin" valueType="num">
                                      <p:cBhvr additive="base">
                                        <p:cTn id="13" dur="500" fill="hold"/>
                                        <p:tgtEl>
                                          <p:spTgt spid="742402"/>
                                        </p:tgtEl>
                                        <p:attrNameLst>
                                          <p:attrName>ppt_x</p:attrName>
                                        </p:attrNameLst>
                                      </p:cBhvr>
                                      <p:tavLst>
                                        <p:tav tm="0">
                                          <p:val>
                                            <p:strVal val="#ppt_x"/>
                                          </p:val>
                                        </p:tav>
                                        <p:tav tm="100000">
                                          <p:val>
                                            <p:strVal val="#ppt_x"/>
                                          </p:val>
                                        </p:tav>
                                      </p:tavLst>
                                    </p:anim>
                                    <p:anim calcmode="lin" valueType="num">
                                      <p:cBhvr additive="base">
                                        <p:cTn id="14" dur="500" fill="hold"/>
                                        <p:tgtEl>
                                          <p:spTgt spid="7424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2" grpId="0" autoUpdateAnimBg="0"/>
      <p:bldP spid="742403"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95288" y="765175"/>
            <a:ext cx="5589587" cy="657225"/>
          </a:xfrm>
        </p:spPr>
        <p:txBody>
          <a:bodyPr/>
          <a:lstStyle/>
          <a:p>
            <a:pPr eaLnBrk="1" hangingPunct="1"/>
            <a:r>
              <a:rPr lang="zh-CN" altLang="en-US" smtClean="0">
                <a:latin typeface="隶书" pitchFamily="49" charset="-122"/>
                <a:ea typeface="隶书" pitchFamily="49" charset="-122"/>
              </a:rPr>
              <a:t>电</a:t>
            </a:r>
            <a:r>
              <a:rPr lang="en-US" altLang="zh-CN" smtClean="0">
                <a:latin typeface="隶书" pitchFamily="49" charset="-122"/>
                <a:ea typeface="隶书" pitchFamily="49" charset="-122"/>
              </a:rPr>
              <a:t>-</a:t>
            </a:r>
            <a:r>
              <a:rPr lang="zh-CN" altLang="en-US" smtClean="0">
                <a:latin typeface="隶书" pitchFamily="49" charset="-122"/>
                <a:ea typeface="隶书" pitchFamily="49" charset="-122"/>
              </a:rPr>
              <a:t>气转换器</a:t>
            </a:r>
          </a:p>
        </p:txBody>
      </p:sp>
      <p:sp>
        <p:nvSpPr>
          <p:cNvPr id="54275" name="Rectangle 3"/>
          <p:cNvSpPr>
            <a:spLocks noGrp="1" noChangeArrowheads="1"/>
          </p:cNvSpPr>
          <p:nvPr>
            <p:ph type="body" idx="1"/>
          </p:nvPr>
        </p:nvSpPr>
        <p:spPr>
          <a:xfrm>
            <a:off x="468313" y="1557338"/>
            <a:ext cx="7921625" cy="4321175"/>
          </a:xfrm>
        </p:spPr>
        <p:txBody>
          <a:bodyPr/>
          <a:lstStyle/>
          <a:p>
            <a:pPr eaLnBrk="1" hangingPunct="1">
              <a:lnSpc>
                <a:spcPct val="120000"/>
              </a:lnSpc>
            </a:pPr>
            <a:r>
              <a:rPr lang="zh-CN" altLang="en-US" sz="2000" b="1" smtClean="0">
                <a:solidFill>
                  <a:schemeClr val="hlink"/>
                </a:solidFill>
                <a:latin typeface="楷体_GB2312" pitchFamily="49" charset="-122"/>
                <a:ea typeface="楷体_GB2312" pitchFamily="49" charset="-122"/>
              </a:rPr>
              <a:t>作用：</a:t>
            </a:r>
            <a:r>
              <a:rPr lang="zh-CN" altLang="en-US" sz="2000" b="1" smtClean="0">
                <a:solidFill>
                  <a:srgbClr val="006600"/>
                </a:solidFill>
                <a:latin typeface="楷体_GB2312" pitchFamily="49" charset="-122"/>
                <a:ea typeface="楷体_GB2312" pitchFamily="49" charset="-122"/>
              </a:rPr>
              <a:t>将调节器输出的标准电流信号转换为</a:t>
            </a:r>
            <a:r>
              <a:rPr lang="en-US" altLang="zh-CN" sz="2000" b="1" smtClean="0">
                <a:solidFill>
                  <a:srgbClr val="006600"/>
                </a:solidFill>
                <a:latin typeface="楷体_GB2312" pitchFamily="49" charset="-122"/>
                <a:ea typeface="楷体_GB2312" pitchFamily="49" charset="-122"/>
              </a:rPr>
              <a:t>20</a:t>
            </a:r>
            <a:r>
              <a:rPr lang="en-US" altLang="zh-CN" sz="2000" b="1" smtClean="0">
                <a:solidFill>
                  <a:srgbClr val="006600"/>
                </a:solidFill>
                <a:latin typeface="Times New Roman" pitchFamily="18" charset="0"/>
                <a:ea typeface="楷体_GB2312" pitchFamily="49" charset="-122"/>
              </a:rPr>
              <a:t>~</a:t>
            </a:r>
            <a:r>
              <a:rPr lang="en-US" altLang="zh-CN" sz="2000" b="1" smtClean="0">
                <a:solidFill>
                  <a:srgbClr val="006600"/>
                </a:solidFill>
                <a:latin typeface="楷体_GB2312" pitchFamily="49" charset="-122"/>
                <a:ea typeface="楷体_GB2312" pitchFamily="49" charset="-122"/>
              </a:rPr>
              <a:t>100kPa</a:t>
            </a:r>
            <a:r>
              <a:rPr lang="zh-CN" altLang="en-US" sz="2000" b="1" smtClean="0">
                <a:solidFill>
                  <a:srgbClr val="006600"/>
                </a:solidFill>
                <a:latin typeface="楷体_GB2312" pitchFamily="49" charset="-122"/>
                <a:ea typeface="楷体_GB2312" pitchFamily="49" charset="-122"/>
              </a:rPr>
              <a:t>的标准气压信号。</a:t>
            </a:r>
          </a:p>
          <a:p>
            <a:pPr eaLnBrk="1" hangingPunct="1">
              <a:lnSpc>
                <a:spcPct val="120000"/>
              </a:lnSpc>
            </a:pPr>
            <a:r>
              <a:rPr lang="zh-CN" altLang="en-US" sz="2000" b="1" smtClean="0">
                <a:solidFill>
                  <a:srgbClr val="006600"/>
                </a:solidFill>
                <a:latin typeface="楷体_GB2312" pitchFamily="49" charset="-122"/>
                <a:ea typeface="楷体_GB2312" pitchFamily="49" charset="-122"/>
              </a:rPr>
              <a:t>电</a:t>
            </a:r>
            <a:r>
              <a:rPr lang="en-US" altLang="zh-CN" sz="2000" b="1" smtClean="0">
                <a:solidFill>
                  <a:srgbClr val="006600"/>
                </a:solidFill>
                <a:latin typeface="楷体_GB2312" pitchFamily="49" charset="-122"/>
                <a:ea typeface="楷体_GB2312" pitchFamily="49" charset="-122"/>
              </a:rPr>
              <a:t>-</a:t>
            </a:r>
            <a:r>
              <a:rPr lang="zh-CN" altLang="en-US" sz="2000" b="1" smtClean="0">
                <a:solidFill>
                  <a:srgbClr val="006600"/>
                </a:solidFill>
                <a:latin typeface="楷体_GB2312" pitchFamily="49" charset="-122"/>
                <a:ea typeface="楷体_GB2312" pitchFamily="49" charset="-122"/>
              </a:rPr>
              <a:t>气转换器（力平衡式）的工作原理</a:t>
            </a:r>
          </a:p>
          <a:p>
            <a:pPr eaLnBrk="1" hangingPunct="1">
              <a:lnSpc>
                <a:spcPct val="120000"/>
              </a:lnSpc>
            </a:pPr>
            <a:r>
              <a:rPr lang="zh-CN" altLang="en-US" sz="2000" b="1" smtClean="0">
                <a:solidFill>
                  <a:schemeClr val="hlink"/>
                </a:solidFill>
                <a:latin typeface="楷体_GB2312" pitchFamily="49" charset="-122"/>
                <a:ea typeface="楷体_GB2312" pitchFamily="49" charset="-122"/>
              </a:rPr>
              <a:t>组成：</a:t>
            </a:r>
            <a:r>
              <a:rPr lang="en-US" altLang="zh-CN" sz="2000" b="1" smtClean="0">
                <a:solidFill>
                  <a:srgbClr val="006600"/>
                </a:solidFill>
                <a:latin typeface="楷体_GB2312" pitchFamily="49" charset="-122"/>
                <a:ea typeface="楷体_GB2312" pitchFamily="49" charset="-122"/>
              </a:rPr>
              <a:t>RF-FIG-4-9</a:t>
            </a:r>
          </a:p>
          <a:p>
            <a:pPr eaLnBrk="1" hangingPunct="1">
              <a:lnSpc>
                <a:spcPct val="120000"/>
              </a:lnSpc>
            </a:pPr>
            <a:r>
              <a:rPr lang="zh-CN" altLang="en-US" sz="2000" b="1" smtClean="0">
                <a:solidFill>
                  <a:schemeClr val="hlink"/>
                </a:solidFill>
                <a:latin typeface="楷体_GB2312" pitchFamily="49" charset="-122"/>
                <a:ea typeface="楷体_GB2312" pitchFamily="49" charset="-122"/>
              </a:rPr>
              <a:t>涉及：</a:t>
            </a:r>
            <a:r>
              <a:rPr lang="zh-CN" altLang="en-US" sz="2000" b="1" smtClean="0">
                <a:solidFill>
                  <a:srgbClr val="006600"/>
                </a:solidFill>
                <a:latin typeface="楷体_GB2312" pitchFamily="49" charset="-122"/>
                <a:ea typeface="楷体_GB2312" pitchFamily="49" charset="-122"/>
              </a:rPr>
              <a:t>调节器输出电流</a:t>
            </a:r>
            <a:r>
              <a:rPr lang="en-US" altLang="zh-CN" sz="2000" b="1" smtClean="0">
                <a:solidFill>
                  <a:srgbClr val="006600"/>
                </a:solidFill>
                <a:latin typeface="楷体_GB2312" pitchFamily="49" charset="-122"/>
                <a:ea typeface="楷体_GB2312" pitchFamily="49" charset="-122"/>
              </a:rPr>
              <a:t>I</a:t>
            </a:r>
            <a:r>
              <a:rPr lang="zh-CN" altLang="en-US" sz="2000" b="1" smtClean="0">
                <a:solidFill>
                  <a:srgbClr val="006600"/>
                </a:solidFill>
                <a:latin typeface="楷体_GB2312" pitchFamily="49" charset="-122"/>
                <a:ea typeface="楷体_GB2312" pitchFamily="49" charset="-122"/>
              </a:rPr>
              <a:t>、电磁铁线圈、杠杆、喷嘴挡板机构、气动功率放大器支撑弹簧、波纹管、重锤、气源等。</a:t>
            </a:r>
          </a:p>
          <a:p>
            <a:pPr eaLnBrk="1" hangingPunct="1">
              <a:lnSpc>
                <a:spcPct val="120000"/>
              </a:lnSpc>
            </a:pPr>
            <a:r>
              <a:rPr lang="zh-CN" altLang="en-US" sz="2000" b="1" smtClean="0">
                <a:solidFill>
                  <a:schemeClr val="hlink"/>
                </a:solidFill>
                <a:latin typeface="楷体_GB2312" pitchFamily="49" charset="-122"/>
                <a:ea typeface="楷体_GB2312" pitchFamily="49" charset="-122"/>
              </a:rPr>
              <a:t>工作过程：</a:t>
            </a:r>
          </a:p>
          <a:p>
            <a:pPr eaLnBrk="1" hangingPunct="1">
              <a:lnSpc>
                <a:spcPct val="120000"/>
              </a:lnSpc>
            </a:pPr>
            <a:r>
              <a:rPr lang="zh-CN" altLang="en-US" sz="2000" b="1" smtClean="0">
                <a:solidFill>
                  <a:srgbClr val="006600"/>
                </a:solidFill>
                <a:latin typeface="楷体_GB2312" pitchFamily="49" charset="-122"/>
                <a:ea typeface="楷体_GB2312" pitchFamily="49" charset="-122"/>
              </a:rPr>
              <a:t>调节器输出电流</a:t>
            </a:r>
            <a:r>
              <a:rPr lang="en-US" altLang="zh-CN" sz="2000" b="1" smtClean="0">
                <a:solidFill>
                  <a:srgbClr val="006600"/>
                </a:solidFill>
                <a:latin typeface="楷体_GB2312" pitchFamily="49" charset="-122"/>
                <a:ea typeface="楷体_GB2312" pitchFamily="49" charset="-122"/>
              </a:rPr>
              <a:t>I</a:t>
            </a:r>
            <a:r>
              <a:rPr lang="en-US" altLang="zh-CN" sz="2000" b="1" smtClean="0">
                <a:solidFill>
                  <a:schemeClr val="hlink"/>
                </a:solidFill>
                <a:latin typeface="楷体_GB2312" pitchFamily="49" charset="-122"/>
                <a:ea typeface="楷体_GB2312" pitchFamily="49" charset="-122"/>
              </a:rPr>
              <a:t>↑</a:t>
            </a:r>
            <a:r>
              <a:rPr lang="en-US" altLang="zh-CN" sz="2000" b="1" smtClean="0">
                <a:solidFill>
                  <a:srgbClr val="006600"/>
                </a:solidFill>
                <a:latin typeface="楷体_GB2312" pitchFamily="49" charset="-122"/>
                <a:ea typeface="楷体_GB2312" pitchFamily="49" charset="-122"/>
              </a:rPr>
              <a:t>---</a:t>
            </a:r>
            <a:r>
              <a:rPr lang="zh-CN" altLang="en-US" sz="2000" b="1" smtClean="0">
                <a:solidFill>
                  <a:srgbClr val="006600"/>
                </a:solidFill>
                <a:latin typeface="楷体_GB2312" pitchFamily="49" charset="-122"/>
                <a:ea typeface="楷体_GB2312" pitchFamily="49" charset="-122"/>
              </a:rPr>
              <a:t>电磁铁线圈吸力</a:t>
            </a:r>
            <a:r>
              <a:rPr lang="zh-CN" altLang="en-US" sz="2000" b="1" smtClean="0">
                <a:solidFill>
                  <a:schemeClr val="hlink"/>
                </a:solidFill>
                <a:latin typeface="楷体_GB2312" pitchFamily="49" charset="-122"/>
                <a:ea typeface="楷体_GB2312" pitchFamily="49" charset="-122"/>
              </a:rPr>
              <a:t>↑</a:t>
            </a:r>
            <a:r>
              <a:rPr lang="en-US" altLang="zh-CN" sz="2000" b="1" smtClean="0">
                <a:solidFill>
                  <a:srgbClr val="006600"/>
                </a:solidFill>
                <a:latin typeface="楷体_GB2312" pitchFamily="49" charset="-122"/>
                <a:ea typeface="楷体_GB2312" pitchFamily="49" charset="-122"/>
              </a:rPr>
              <a:t>---</a:t>
            </a:r>
            <a:r>
              <a:rPr lang="zh-CN" altLang="en-US" sz="2000" b="1" smtClean="0">
                <a:solidFill>
                  <a:srgbClr val="006600"/>
                </a:solidFill>
                <a:latin typeface="楷体_GB2312" pitchFamily="49" charset="-122"/>
                <a:ea typeface="楷体_GB2312" pitchFamily="49" charset="-122"/>
              </a:rPr>
              <a:t>杠杆左端</a:t>
            </a:r>
            <a:r>
              <a:rPr lang="zh-CN" altLang="en-US" sz="2000" b="1" smtClean="0">
                <a:solidFill>
                  <a:schemeClr val="hlink"/>
                </a:solidFill>
                <a:latin typeface="楷体_GB2312" pitchFamily="49" charset="-122"/>
                <a:ea typeface="楷体_GB2312" pitchFamily="49" charset="-122"/>
              </a:rPr>
              <a:t>↓</a:t>
            </a:r>
            <a:r>
              <a:rPr lang="en-US" altLang="zh-CN" sz="2000" b="1" smtClean="0">
                <a:solidFill>
                  <a:srgbClr val="006600"/>
                </a:solidFill>
                <a:latin typeface="楷体_GB2312" pitchFamily="49" charset="-122"/>
                <a:ea typeface="楷体_GB2312" pitchFamily="49" charset="-122"/>
              </a:rPr>
              <a:t>---</a:t>
            </a:r>
            <a:r>
              <a:rPr lang="zh-CN" altLang="en-US" sz="2000" b="1" smtClean="0">
                <a:solidFill>
                  <a:srgbClr val="006600"/>
                </a:solidFill>
                <a:latin typeface="楷体_GB2312" pitchFamily="49" charset="-122"/>
                <a:ea typeface="楷体_GB2312" pitchFamily="49" charset="-122"/>
              </a:rPr>
              <a:t>挡板压缩喷嘴</a:t>
            </a:r>
            <a:r>
              <a:rPr lang="en-US" altLang="zh-CN" sz="2000" b="1" smtClean="0">
                <a:solidFill>
                  <a:srgbClr val="006600"/>
                </a:solidFill>
                <a:latin typeface="楷体_GB2312" pitchFamily="49" charset="-122"/>
                <a:ea typeface="楷体_GB2312" pitchFamily="49" charset="-122"/>
              </a:rPr>
              <a:t>---</a:t>
            </a:r>
            <a:r>
              <a:rPr lang="zh-CN" altLang="en-US" sz="2000" b="1" smtClean="0">
                <a:solidFill>
                  <a:srgbClr val="006600"/>
                </a:solidFill>
                <a:latin typeface="楷体_GB2312" pitchFamily="49" charset="-122"/>
                <a:ea typeface="楷体_GB2312" pitchFamily="49" charset="-122"/>
              </a:rPr>
              <a:t>喷嘴间隙</a:t>
            </a:r>
            <a:r>
              <a:rPr lang="zh-CN" altLang="en-US" sz="2000" b="1" smtClean="0">
                <a:solidFill>
                  <a:schemeClr val="hlink"/>
                </a:solidFill>
                <a:latin typeface="楷体_GB2312" pitchFamily="49" charset="-122"/>
                <a:ea typeface="楷体_GB2312" pitchFamily="49" charset="-122"/>
              </a:rPr>
              <a:t>↓</a:t>
            </a:r>
            <a:r>
              <a:rPr lang="en-US" altLang="zh-CN" sz="2000" b="1" smtClean="0">
                <a:solidFill>
                  <a:srgbClr val="006600"/>
                </a:solidFill>
                <a:latin typeface="楷体_GB2312" pitchFamily="49" charset="-122"/>
                <a:ea typeface="楷体_GB2312" pitchFamily="49" charset="-122"/>
              </a:rPr>
              <a:t>---</a:t>
            </a:r>
            <a:r>
              <a:rPr lang="zh-CN" altLang="en-US" sz="2000" b="1" smtClean="0">
                <a:solidFill>
                  <a:srgbClr val="006600"/>
                </a:solidFill>
                <a:latin typeface="楷体_GB2312" pitchFamily="49" charset="-122"/>
                <a:ea typeface="楷体_GB2312" pitchFamily="49" charset="-122"/>
              </a:rPr>
              <a:t>气动功率放大器输出功率</a:t>
            </a:r>
            <a:r>
              <a:rPr lang="en-US" altLang="zh-CN" sz="2000" b="1" i="1" smtClean="0">
                <a:solidFill>
                  <a:srgbClr val="006600"/>
                </a:solidFill>
                <a:latin typeface="楷体_GB2312" pitchFamily="49" charset="-122"/>
                <a:ea typeface="楷体_GB2312" pitchFamily="49" charset="-122"/>
              </a:rPr>
              <a:t>P</a:t>
            </a:r>
            <a:r>
              <a:rPr lang="en-US" altLang="zh-CN" sz="2000" b="1" smtClean="0">
                <a:solidFill>
                  <a:schemeClr val="hlink"/>
                </a:solidFill>
                <a:latin typeface="楷体_GB2312" pitchFamily="49" charset="-122"/>
                <a:ea typeface="楷体_GB2312" pitchFamily="49" charset="-122"/>
              </a:rPr>
              <a:t>↑</a:t>
            </a:r>
            <a:r>
              <a:rPr lang="en-US" altLang="zh-CN" sz="2000" b="1" smtClean="0">
                <a:solidFill>
                  <a:srgbClr val="006600"/>
                </a:solidFill>
                <a:latin typeface="楷体_GB2312" pitchFamily="49" charset="-122"/>
                <a:ea typeface="楷体_GB2312" pitchFamily="49" charset="-122"/>
              </a:rPr>
              <a:t>---</a:t>
            </a:r>
            <a:r>
              <a:rPr lang="zh-CN" altLang="en-US" sz="2000" b="1" smtClean="0">
                <a:solidFill>
                  <a:srgbClr val="006600"/>
                </a:solidFill>
                <a:latin typeface="楷体_GB2312" pitchFamily="49" charset="-122"/>
                <a:ea typeface="楷体_GB2312" pitchFamily="49" charset="-122"/>
              </a:rPr>
              <a:t>杠杆波纹管充气</a:t>
            </a:r>
            <a:r>
              <a:rPr lang="en-US" altLang="zh-CN" sz="2000" b="1" smtClean="0">
                <a:solidFill>
                  <a:srgbClr val="006600"/>
                </a:solidFill>
                <a:latin typeface="楷体_GB2312" pitchFamily="49" charset="-122"/>
                <a:ea typeface="楷体_GB2312" pitchFamily="49" charset="-122"/>
              </a:rPr>
              <a:t>---</a:t>
            </a:r>
            <a:r>
              <a:rPr lang="zh-CN" altLang="en-US" sz="2000" b="1" smtClean="0">
                <a:solidFill>
                  <a:srgbClr val="006600"/>
                </a:solidFill>
                <a:latin typeface="楷体_GB2312" pitchFamily="49" charset="-122"/>
                <a:ea typeface="楷体_GB2312" pitchFamily="49" charset="-122"/>
              </a:rPr>
              <a:t>杠杆左端</a:t>
            </a:r>
            <a:r>
              <a:rPr lang="zh-CN" altLang="en-US" sz="2000" b="1" smtClean="0">
                <a:solidFill>
                  <a:schemeClr val="hlink"/>
                </a:solidFill>
                <a:latin typeface="楷体_GB2312" pitchFamily="49" charset="-122"/>
                <a:ea typeface="楷体_GB2312" pitchFamily="49" charset="-122"/>
              </a:rPr>
              <a:t>↑</a:t>
            </a:r>
            <a:r>
              <a:rPr lang="en-US" altLang="zh-CN" sz="2000" b="1" smtClean="0">
                <a:solidFill>
                  <a:srgbClr val="006600"/>
                </a:solidFill>
                <a:latin typeface="楷体_GB2312" pitchFamily="49" charset="-122"/>
                <a:ea typeface="楷体_GB2312" pitchFamily="49" charset="-122"/>
              </a:rPr>
              <a:t>---</a:t>
            </a:r>
            <a:r>
              <a:rPr lang="zh-CN" altLang="en-US" sz="2000" b="1" smtClean="0">
                <a:solidFill>
                  <a:srgbClr val="006600"/>
                </a:solidFill>
                <a:latin typeface="楷体_GB2312" pitchFamily="49" charset="-122"/>
                <a:ea typeface="楷体_GB2312" pitchFamily="49" charset="-122"/>
              </a:rPr>
              <a:t>形成反馈力达到平衡</a:t>
            </a:r>
          </a:p>
        </p:txBody>
      </p:sp>
    </p:spTree>
    <p:extLst>
      <p:ext uri="{BB962C8B-B14F-4D97-AF65-F5344CB8AC3E}">
        <p14:creationId xmlns:p14="http://schemas.microsoft.com/office/powerpoint/2010/main" val="3457090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5"/>
          <p:cNvSpPr>
            <a:spLocks noGrp="1" noChangeArrowheads="1"/>
          </p:cNvSpPr>
          <p:nvPr>
            <p:ph type="title"/>
          </p:nvPr>
        </p:nvSpPr>
        <p:spPr>
          <a:xfrm>
            <a:off x="1104900" y="817563"/>
            <a:ext cx="6881813" cy="600075"/>
          </a:xfrm>
        </p:spPr>
        <p:txBody>
          <a:bodyPr/>
          <a:lstStyle/>
          <a:p>
            <a:pPr eaLnBrk="1" hangingPunct="1"/>
            <a:r>
              <a:rPr lang="zh-CN" altLang="en-US" smtClean="0">
                <a:solidFill>
                  <a:srgbClr val="336600"/>
                </a:solidFill>
                <a:latin typeface="隶书" pitchFamily="49" charset="-122"/>
                <a:ea typeface="隶书" pitchFamily="49" charset="-122"/>
              </a:rPr>
              <a:t>电</a:t>
            </a:r>
            <a:r>
              <a:rPr lang="en-US" altLang="zh-CN" smtClean="0">
                <a:solidFill>
                  <a:srgbClr val="336600"/>
                </a:solidFill>
                <a:latin typeface="隶书" pitchFamily="49" charset="-122"/>
                <a:ea typeface="隶书" pitchFamily="49" charset="-122"/>
              </a:rPr>
              <a:t>-</a:t>
            </a:r>
            <a:r>
              <a:rPr lang="zh-CN" altLang="en-US" smtClean="0">
                <a:solidFill>
                  <a:srgbClr val="336600"/>
                </a:solidFill>
                <a:latin typeface="隶书" pitchFamily="49" charset="-122"/>
                <a:ea typeface="隶书" pitchFamily="49" charset="-122"/>
              </a:rPr>
              <a:t>气转换器工作原理图</a:t>
            </a:r>
          </a:p>
        </p:txBody>
      </p:sp>
      <p:graphicFrame>
        <p:nvGraphicFramePr>
          <p:cNvPr id="24578" name="Object 7"/>
          <p:cNvGraphicFramePr>
            <a:graphicFrameLocks noGrp="1" noChangeAspect="1"/>
          </p:cNvGraphicFramePr>
          <p:nvPr>
            <p:ph idx="1"/>
          </p:nvPr>
        </p:nvGraphicFramePr>
        <p:xfrm>
          <a:off x="468313" y="2133600"/>
          <a:ext cx="8237537" cy="3260725"/>
        </p:xfrm>
        <a:graphic>
          <a:graphicData uri="http://schemas.openxmlformats.org/presentationml/2006/ole">
            <mc:AlternateContent xmlns:mc="http://schemas.openxmlformats.org/markup-compatibility/2006">
              <mc:Choice xmlns:v="urn:schemas-microsoft-com:vml" Requires="v">
                <p:oleObj spid="_x0000_s24600" name="Visio" r:id="rId3" imgW="9940671" imgH="3935171" progId="Visio.Drawing.11">
                  <p:embed/>
                </p:oleObj>
              </mc:Choice>
              <mc:Fallback>
                <p:oleObj name="Visio" r:id="rId3" imgW="9940671" imgH="393517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133600"/>
                        <a:ext cx="8237537" cy="3260725"/>
                      </a:xfrm>
                      <a:prstGeom prst="rect">
                        <a:avLst/>
                      </a:prstGeom>
                    </p:spPr>
                  </p:pic>
                </p:oleObj>
              </mc:Fallback>
            </mc:AlternateContent>
          </a:graphicData>
        </a:graphic>
      </p:graphicFrame>
      <p:pic>
        <p:nvPicPr>
          <p:cNvPr id="24580" name="Picture 8" descr="0011">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459788" y="3716338"/>
            <a:ext cx="533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9"/>
          <p:cNvSpPr>
            <a:spLocks noChangeArrowheads="1"/>
          </p:cNvSpPr>
          <p:nvPr/>
        </p:nvSpPr>
        <p:spPr bwMode="auto">
          <a:xfrm>
            <a:off x="539750" y="5529263"/>
            <a:ext cx="69405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0000"/>
              </a:lnSpc>
            </a:pPr>
            <a:r>
              <a:rPr lang="zh-CN" altLang="en-US" sz="1600">
                <a:solidFill>
                  <a:srgbClr val="006600"/>
                </a:solidFill>
                <a:latin typeface="楷体_GB2312" pitchFamily="49" charset="-122"/>
                <a:ea typeface="楷体_GB2312" pitchFamily="49" charset="-122"/>
              </a:rPr>
              <a:t>调整方法：</a:t>
            </a:r>
          </a:p>
          <a:p>
            <a:pPr eaLnBrk="1" hangingPunct="1">
              <a:lnSpc>
                <a:spcPct val="120000"/>
              </a:lnSpc>
            </a:pPr>
            <a:r>
              <a:rPr lang="zh-CN" altLang="en-US" sz="1400" b="0">
                <a:solidFill>
                  <a:srgbClr val="FF0066"/>
                </a:solidFill>
                <a:latin typeface="楷体_GB2312" pitchFamily="49" charset="-122"/>
                <a:ea typeface="楷体_GB2312" pitchFamily="49" charset="-122"/>
              </a:rPr>
              <a:t>弹簧调整输出零点，波纹管粗调量程，永久磁体磁分路螺丝细调量程，重锤调节平衡。</a:t>
            </a:r>
          </a:p>
          <a:p>
            <a:pPr eaLnBrk="1" hangingPunct="1">
              <a:lnSpc>
                <a:spcPct val="120000"/>
              </a:lnSpc>
            </a:pPr>
            <a:r>
              <a:rPr lang="zh-CN" altLang="en-US" sz="1600">
                <a:solidFill>
                  <a:srgbClr val="006600"/>
                </a:solidFill>
                <a:latin typeface="楷体_GB2312" pitchFamily="49" charset="-122"/>
                <a:ea typeface="楷体_GB2312" pitchFamily="49" charset="-122"/>
              </a:rPr>
              <a:t>转换器指标：</a:t>
            </a:r>
          </a:p>
          <a:p>
            <a:pPr eaLnBrk="1" hangingPunct="1">
              <a:lnSpc>
                <a:spcPct val="120000"/>
              </a:lnSpc>
            </a:pPr>
            <a:r>
              <a:rPr lang="zh-CN" altLang="en-US" sz="1400" b="0">
                <a:solidFill>
                  <a:srgbClr val="FF0066"/>
                </a:solidFill>
                <a:latin typeface="楷体_GB2312" pitchFamily="49" charset="-122"/>
                <a:ea typeface="楷体_GB2312" pitchFamily="49" charset="-122"/>
              </a:rPr>
              <a:t>精度</a:t>
            </a:r>
            <a:r>
              <a:rPr lang="en-US" altLang="zh-CN" sz="1400" b="0">
                <a:solidFill>
                  <a:srgbClr val="FF0066"/>
                </a:solidFill>
                <a:latin typeface="楷体_GB2312" pitchFamily="49" charset="-122"/>
                <a:ea typeface="楷体_GB2312" pitchFamily="49" charset="-122"/>
              </a:rPr>
              <a:t>0.5</a:t>
            </a:r>
            <a:r>
              <a:rPr lang="zh-CN" altLang="en-US" sz="1400" b="0">
                <a:solidFill>
                  <a:srgbClr val="FF0066"/>
                </a:solidFill>
                <a:latin typeface="楷体_GB2312" pitchFamily="49" charset="-122"/>
                <a:ea typeface="楷体_GB2312" pitchFamily="49" charset="-122"/>
              </a:rPr>
              <a:t>级、气源压力</a:t>
            </a:r>
            <a:r>
              <a:rPr lang="en-US" altLang="zh-CN" sz="1400" b="0">
                <a:solidFill>
                  <a:srgbClr val="FF0066"/>
                </a:solidFill>
                <a:latin typeface="楷体_GB2312" pitchFamily="49" charset="-122"/>
                <a:ea typeface="楷体_GB2312" pitchFamily="49" charset="-122"/>
              </a:rPr>
              <a:t>140±14kPa</a:t>
            </a:r>
            <a:r>
              <a:rPr lang="zh-CN" altLang="en-US" sz="1400" b="0">
                <a:solidFill>
                  <a:srgbClr val="FF0066"/>
                </a:solidFill>
                <a:latin typeface="楷体_GB2312" pitchFamily="49" charset="-122"/>
                <a:ea typeface="楷体_GB2312" pitchFamily="49" charset="-122"/>
              </a:rPr>
              <a:t>、输出气压信号， </a:t>
            </a:r>
            <a:r>
              <a:rPr lang="en-US" altLang="zh-CN" sz="1400" b="0">
                <a:solidFill>
                  <a:srgbClr val="FF0066"/>
                </a:solidFill>
                <a:latin typeface="楷体_GB2312" pitchFamily="49" charset="-122"/>
                <a:ea typeface="楷体_GB2312" pitchFamily="49" charset="-122"/>
              </a:rPr>
              <a:t>20 </a:t>
            </a:r>
            <a:r>
              <a:rPr lang="en-US" altLang="zh-CN" sz="1400" b="0">
                <a:solidFill>
                  <a:srgbClr val="FF0066"/>
                </a:solidFill>
                <a:latin typeface="Times New Roman" pitchFamily="18" charset="0"/>
                <a:ea typeface="楷体_GB2312" pitchFamily="49" charset="-122"/>
              </a:rPr>
              <a:t>~</a:t>
            </a:r>
            <a:r>
              <a:rPr lang="en-US" altLang="zh-CN" sz="1400" b="0">
                <a:solidFill>
                  <a:srgbClr val="FF0066"/>
                </a:solidFill>
                <a:latin typeface="楷体_GB2312" pitchFamily="49" charset="-122"/>
                <a:ea typeface="楷体_GB2312" pitchFamily="49" charset="-122"/>
              </a:rPr>
              <a:t>100kPa</a:t>
            </a:r>
            <a:r>
              <a:rPr lang="zh-CN" altLang="en-US" sz="1400" b="0">
                <a:solidFill>
                  <a:srgbClr val="FF0066"/>
                </a:solidFill>
                <a:latin typeface="楷体_GB2312" pitchFamily="49" charset="-122"/>
                <a:ea typeface="楷体_GB2312" pitchFamily="49" charset="-122"/>
              </a:rPr>
              <a:t>。 </a:t>
            </a:r>
          </a:p>
        </p:txBody>
      </p:sp>
    </p:spTree>
    <p:extLst>
      <p:ext uri="{BB962C8B-B14F-4D97-AF65-F5344CB8AC3E}">
        <p14:creationId xmlns:p14="http://schemas.microsoft.com/office/powerpoint/2010/main" val="25438521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827088" y="620713"/>
            <a:ext cx="7488237" cy="768350"/>
          </a:xfrm>
        </p:spPr>
        <p:txBody>
          <a:bodyPr/>
          <a:lstStyle/>
          <a:p>
            <a:pPr eaLnBrk="1" hangingPunct="1"/>
            <a:r>
              <a:rPr lang="zh-CN" altLang="en-US" sz="4000" smtClean="0">
                <a:latin typeface="隶书" pitchFamily="49" charset="-122"/>
                <a:ea typeface="隶书" pitchFamily="49" charset="-122"/>
              </a:rPr>
              <a:t>核心部件</a:t>
            </a:r>
            <a:r>
              <a:rPr lang="en-US" altLang="zh-CN" sz="4000" smtClean="0">
                <a:latin typeface="隶书" pitchFamily="49" charset="-122"/>
                <a:ea typeface="隶书" pitchFamily="49" charset="-122"/>
              </a:rPr>
              <a:t>-</a:t>
            </a:r>
            <a:r>
              <a:rPr lang="zh-CN" altLang="en-US" sz="4000" smtClean="0">
                <a:latin typeface="隶书" pitchFamily="49" charset="-122"/>
                <a:ea typeface="隶书" pitchFamily="49" charset="-122"/>
              </a:rPr>
              <a:t>喷嘴挡板机构</a:t>
            </a:r>
            <a:br>
              <a:rPr lang="zh-CN" altLang="en-US" sz="4000" smtClean="0">
                <a:latin typeface="隶书" pitchFamily="49" charset="-122"/>
                <a:ea typeface="隶书" pitchFamily="49" charset="-122"/>
              </a:rPr>
            </a:br>
            <a:r>
              <a:rPr lang="zh-CN" altLang="en-US" sz="4000" smtClean="0">
                <a:latin typeface="隶书" pitchFamily="49" charset="-122"/>
                <a:ea typeface="隶书" pitchFamily="49" charset="-122"/>
              </a:rPr>
              <a:t>的构造和特性</a:t>
            </a:r>
            <a:r>
              <a:rPr lang="zh-CN" altLang="en-US" sz="4000" smtClean="0"/>
              <a:t> </a:t>
            </a:r>
          </a:p>
        </p:txBody>
      </p:sp>
      <p:sp>
        <p:nvSpPr>
          <p:cNvPr id="25604" name="Rectangle 4"/>
          <p:cNvSpPr>
            <a:spLocks noChangeArrowheads="1"/>
          </p:cNvSpPr>
          <p:nvPr/>
        </p:nvSpPr>
        <p:spPr bwMode="auto">
          <a:xfrm>
            <a:off x="395288" y="2060575"/>
            <a:ext cx="2755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a:latin typeface="Times New Roman" pitchFamily="18" charset="0"/>
                <a:ea typeface="楷体_GB2312" pitchFamily="49" charset="-122"/>
              </a:rPr>
              <a:t>核心部件</a:t>
            </a:r>
            <a:r>
              <a:rPr lang="en-US" altLang="zh-CN" b="0">
                <a:latin typeface="Times New Roman" pitchFamily="18" charset="0"/>
                <a:ea typeface="楷体_GB2312" pitchFamily="49" charset="-122"/>
              </a:rPr>
              <a:t>---</a:t>
            </a:r>
            <a:r>
              <a:rPr lang="zh-CN" altLang="en-US" b="0">
                <a:latin typeface="Times New Roman" pitchFamily="18" charset="0"/>
                <a:ea typeface="楷体_GB2312" pitchFamily="49" charset="-122"/>
              </a:rPr>
              <a:t>喷嘴挡板机构 </a:t>
            </a:r>
          </a:p>
        </p:txBody>
      </p:sp>
      <p:sp>
        <p:nvSpPr>
          <p:cNvPr id="25605" name="Rectangle 5"/>
          <p:cNvSpPr>
            <a:spLocks noChangeArrowheads="1"/>
          </p:cNvSpPr>
          <p:nvPr/>
        </p:nvSpPr>
        <p:spPr bwMode="auto">
          <a:xfrm>
            <a:off x="1187450" y="2492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5602" name="Object 6"/>
          <p:cNvGraphicFramePr>
            <a:graphicFrameLocks noChangeAspect="1"/>
          </p:cNvGraphicFramePr>
          <p:nvPr/>
        </p:nvGraphicFramePr>
        <p:xfrm>
          <a:off x="4140200" y="2492375"/>
          <a:ext cx="4679950" cy="3956050"/>
        </p:xfrm>
        <a:graphic>
          <a:graphicData uri="http://schemas.openxmlformats.org/presentationml/2006/ole">
            <mc:AlternateContent xmlns:mc="http://schemas.openxmlformats.org/markup-compatibility/2006">
              <mc:Choice xmlns:v="urn:schemas-microsoft-com:vml" Requires="v">
                <p:oleObj spid="_x0000_s25624" name="Visio" r:id="rId3" imgW="4042791" imgH="3420262" progId="Visio.Drawing.11">
                  <p:embed/>
                </p:oleObj>
              </mc:Choice>
              <mc:Fallback>
                <p:oleObj name="Visio" r:id="rId3" imgW="4042791" imgH="342026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2492375"/>
                        <a:ext cx="4679950" cy="395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6" name="Rectangle 7"/>
          <p:cNvSpPr>
            <a:spLocks noChangeArrowheads="1"/>
          </p:cNvSpPr>
          <p:nvPr/>
        </p:nvSpPr>
        <p:spPr bwMode="auto">
          <a:xfrm>
            <a:off x="323850" y="2492375"/>
            <a:ext cx="3313113"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400">
                <a:latin typeface="Times New Roman" pitchFamily="18" charset="0"/>
                <a:ea typeface="楷体_GB2312" pitchFamily="49" charset="-122"/>
              </a:rPr>
              <a:t>主要组成：</a:t>
            </a:r>
          </a:p>
          <a:p>
            <a:pPr eaLnBrk="1" hangingPunct="1"/>
            <a:r>
              <a:rPr lang="zh-CN" altLang="en-US" sz="2400" b="0">
                <a:latin typeface="Times New Roman" pitchFamily="18" charset="0"/>
                <a:ea typeface="楷体_GB2312" pitchFamily="49" charset="-122"/>
              </a:rPr>
              <a:t>背压室、恒节流阀孔、喷嘴、挡板、气压信号输出孔</a:t>
            </a:r>
          </a:p>
          <a:p>
            <a:pPr eaLnBrk="1" hangingPunct="1"/>
            <a:r>
              <a:rPr lang="zh-CN" altLang="en-US" sz="2400">
                <a:latin typeface="Times New Roman" pitchFamily="18" charset="0"/>
                <a:ea typeface="楷体_GB2312" pitchFamily="49" charset="-122"/>
              </a:rPr>
              <a:t>工作原理</a:t>
            </a:r>
            <a:r>
              <a:rPr lang="zh-CN" altLang="en-US" sz="2400" b="0">
                <a:latin typeface="Times New Roman" pitchFamily="18" charset="0"/>
                <a:ea typeface="楷体_GB2312" pitchFamily="49" charset="-122"/>
              </a:rPr>
              <a:t>：</a:t>
            </a:r>
          </a:p>
          <a:p>
            <a:pPr eaLnBrk="1" hangingPunct="1"/>
            <a:r>
              <a:rPr lang="zh-CN" altLang="en-US" sz="2400" b="0">
                <a:latin typeface="Times New Roman" pitchFamily="18" charset="0"/>
                <a:ea typeface="楷体_GB2312" pitchFamily="49" charset="-122"/>
              </a:rPr>
              <a:t>当挡板与喷嘴间隙有微小位移将会被转换为气压信号</a:t>
            </a:r>
            <a:r>
              <a:rPr lang="en-US" altLang="zh-CN" sz="2400" b="0" i="1">
                <a:latin typeface="Times New Roman" pitchFamily="18" charset="0"/>
                <a:ea typeface="楷体_GB2312" pitchFamily="49" charset="-122"/>
              </a:rPr>
              <a:t>P</a:t>
            </a:r>
            <a:r>
              <a:rPr lang="zh-CN" altLang="en-US" sz="2400" b="0">
                <a:latin typeface="Times New Roman" pitchFamily="18" charset="0"/>
                <a:ea typeface="楷体_GB2312" pitchFamily="49" charset="-122"/>
              </a:rPr>
              <a:t>输出，作为气动功率放大器的输入信号。</a:t>
            </a:r>
          </a:p>
        </p:txBody>
      </p:sp>
    </p:spTree>
    <p:extLst>
      <p:ext uri="{BB962C8B-B14F-4D97-AF65-F5344CB8AC3E}">
        <p14:creationId xmlns:p14="http://schemas.microsoft.com/office/powerpoint/2010/main" val="1373677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381000" y="3048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4.5  </a:t>
            </a:r>
            <a:r>
              <a:rPr kumimoji="1" lang="zh-CN" altLang="en-US" sz="2800">
                <a:solidFill>
                  <a:srgbClr val="000000"/>
                </a:solidFill>
                <a:latin typeface="Times New Roman" pitchFamily="18" charset="0"/>
                <a:ea typeface="楷体_GB2312" pitchFamily="49" charset="-122"/>
              </a:rPr>
              <a:t>阀门定位器</a:t>
            </a:r>
          </a:p>
        </p:txBody>
      </p:sp>
      <p:sp>
        <p:nvSpPr>
          <p:cNvPr id="760835" name="Text Box 3"/>
          <p:cNvSpPr txBox="1">
            <a:spLocks noChangeArrowheads="1"/>
          </p:cNvSpPr>
          <p:nvPr/>
        </p:nvSpPr>
        <p:spPr bwMode="auto">
          <a:xfrm>
            <a:off x="250825" y="908050"/>
            <a:ext cx="8135938"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800" dirty="0">
                <a:solidFill>
                  <a:srgbClr val="000000"/>
                </a:solidFill>
                <a:latin typeface="Times New Roman" pitchFamily="18" charset="0"/>
                <a:ea typeface="楷体_GB2312" pitchFamily="49" charset="-122"/>
              </a:rPr>
              <a:t>功能：接受控制器的输出信号，然后将该信号成比例地输出到执行机构，当阀杆移动以后，其位移量又通过机械装置负反馈作用于阀门定位器，它与执行机构组成一个闭环系统。</a:t>
            </a:r>
          </a:p>
          <a:p>
            <a:pPr eaLnBrk="1" hangingPunct="1">
              <a:spcBef>
                <a:spcPct val="50000"/>
              </a:spcBef>
            </a:pPr>
            <a:r>
              <a:rPr kumimoji="1" lang="zh-CN" altLang="en-US" sz="2800" dirty="0">
                <a:solidFill>
                  <a:srgbClr val="000000"/>
                </a:solidFill>
                <a:latin typeface="Times New Roman" pitchFamily="18" charset="0"/>
                <a:ea typeface="楷体_GB2312" pitchFamily="49" charset="-122"/>
              </a:rPr>
              <a:t>采用阀门定位器，可以增加执行机构的输出功率，改善控制阀的性能。</a:t>
            </a:r>
            <a:r>
              <a:rPr kumimoji="1" lang="en-US" altLang="zh-CN" sz="2800" dirty="0">
                <a:solidFill>
                  <a:srgbClr val="000000"/>
                </a:solidFill>
                <a:latin typeface="Times New Roman" pitchFamily="18" charset="0"/>
                <a:ea typeface="楷体_GB2312" pitchFamily="49" charset="-122"/>
              </a:rPr>
              <a:t>http://www.cscyyb.com/famen/yuanli/02.swf</a:t>
            </a:r>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221163"/>
            <a:ext cx="8351838"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161430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760835"/>
                                        </p:tgtEl>
                                        <p:attrNameLst>
                                          <p:attrName>style.visibility</p:attrName>
                                        </p:attrNameLst>
                                      </p:cBhvr>
                                      <p:to>
                                        <p:strVal val="visible"/>
                                      </p:to>
                                    </p:set>
                                    <p:animEffect transition="in" filter="checkerboard(down)">
                                      <p:cBhvr>
                                        <p:cTn id="7" dur="500"/>
                                        <p:tgtEl>
                                          <p:spTgt spid="760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835"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FE6EF07-6982-4D82-8401-E8DCC4248FA6}" type="slidenum">
              <a:rPr lang="zh-CN" altLang="en-US" smtClean="0">
                <a:solidFill>
                  <a:srgbClr val="000000"/>
                </a:solidFill>
              </a:rPr>
              <a:pPr>
                <a:defRPr/>
              </a:pPr>
              <a:t>48</a:t>
            </a:fld>
            <a:endParaRPr lang="en-US" altLang="zh-CN">
              <a:solidFill>
                <a:srgbClr val="000000"/>
              </a:solidFill>
            </a:endParaRPr>
          </a:p>
        </p:txBody>
      </p:sp>
      <p:pic>
        <p:nvPicPr>
          <p:cNvPr id="35841" name="Picture 1" descr="C:\Users\jiangaipeng\AppData\Roaming\Tencent\Users\85295855\QQ\WinTemp\RichOle\PURTWC2XNO1(NKWT`{MQX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709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0498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742950" y="381000"/>
            <a:ext cx="3295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3200">
                <a:solidFill>
                  <a:srgbClr val="000000"/>
                </a:solidFill>
              </a:rPr>
              <a:t>阀门定位器</a:t>
            </a:r>
          </a:p>
        </p:txBody>
      </p:sp>
      <p:sp>
        <p:nvSpPr>
          <p:cNvPr id="56323" name="Text Box 3"/>
          <p:cNvSpPr txBox="1">
            <a:spLocks noChangeArrowheads="1"/>
          </p:cNvSpPr>
          <p:nvPr/>
        </p:nvSpPr>
        <p:spPr bwMode="auto">
          <a:xfrm>
            <a:off x="696913" y="1036638"/>
            <a:ext cx="7837487"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700" b="0">
                <a:solidFill>
                  <a:srgbClr val="000000"/>
                </a:solidFill>
                <a:latin typeface="宋体" pitchFamily="2" charset="-122"/>
              </a:rPr>
              <a:t>阀门定位器与气动控制阀配套使用，它接受控制器的输出信号，成比例地输出压力至执行机构，推杆移动后的位移量反馈至定位器，构成一闭环系统。</a:t>
            </a:r>
          </a:p>
        </p:txBody>
      </p:sp>
      <p:sp>
        <p:nvSpPr>
          <p:cNvPr id="56324" name="Text Box 4"/>
          <p:cNvSpPr txBox="1">
            <a:spLocks noChangeArrowheads="1"/>
          </p:cNvSpPr>
          <p:nvPr/>
        </p:nvSpPr>
        <p:spPr bwMode="auto">
          <a:xfrm>
            <a:off x="5486400" y="4100513"/>
            <a:ext cx="935038" cy="431800"/>
          </a:xfrm>
          <a:prstGeom prst="rect">
            <a:avLst/>
          </a:prstGeom>
          <a:noFill/>
          <a:ln w="9525" cap="rnd">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sz="2000" b="0">
                <a:solidFill>
                  <a:srgbClr val="000000"/>
                </a:solidFill>
              </a:rPr>
              <a:t>定位器</a:t>
            </a:r>
          </a:p>
        </p:txBody>
      </p:sp>
      <p:sp>
        <p:nvSpPr>
          <p:cNvPr id="56325" name="Text Box 5"/>
          <p:cNvSpPr txBox="1">
            <a:spLocks noChangeArrowheads="1"/>
          </p:cNvSpPr>
          <p:nvPr/>
        </p:nvSpPr>
        <p:spPr bwMode="auto">
          <a:xfrm>
            <a:off x="7218363" y="4095750"/>
            <a:ext cx="935037" cy="431800"/>
          </a:xfrm>
          <a:prstGeom prst="rect">
            <a:avLst/>
          </a:prstGeom>
          <a:noFill/>
          <a:ln w="9525" cap="rnd">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sz="2000" b="0">
                <a:solidFill>
                  <a:srgbClr val="000000"/>
                </a:solidFill>
              </a:rPr>
              <a:t>控制器</a:t>
            </a:r>
          </a:p>
        </p:txBody>
      </p:sp>
      <p:sp>
        <p:nvSpPr>
          <p:cNvPr id="56326" name="Line 6"/>
          <p:cNvSpPr>
            <a:spLocks noChangeShapeType="1"/>
          </p:cNvSpPr>
          <p:nvPr/>
        </p:nvSpPr>
        <p:spPr bwMode="auto">
          <a:xfrm flipH="1">
            <a:off x="6419850" y="4171950"/>
            <a:ext cx="792163" cy="0"/>
          </a:xfrm>
          <a:prstGeom prst="line">
            <a:avLst/>
          </a:prstGeom>
          <a:noFill/>
          <a:ln w="9525" cap="rnd">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27" name="Line 7"/>
          <p:cNvSpPr>
            <a:spLocks noChangeShapeType="1"/>
          </p:cNvSpPr>
          <p:nvPr/>
        </p:nvSpPr>
        <p:spPr bwMode="auto">
          <a:xfrm flipH="1">
            <a:off x="6419850" y="4400550"/>
            <a:ext cx="468313" cy="0"/>
          </a:xfrm>
          <a:prstGeom prst="line">
            <a:avLst/>
          </a:prstGeom>
          <a:noFill/>
          <a:ln w="9525" cap="rnd">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28" name="Arc 8"/>
          <p:cNvSpPr>
            <a:spLocks/>
          </p:cNvSpPr>
          <p:nvPr/>
        </p:nvSpPr>
        <p:spPr bwMode="auto">
          <a:xfrm rot="-2580000">
            <a:off x="4248150" y="3117850"/>
            <a:ext cx="846138" cy="7921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329" name="Line 9"/>
          <p:cNvSpPr>
            <a:spLocks noChangeShapeType="1"/>
          </p:cNvSpPr>
          <p:nvPr/>
        </p:nvSpPr>
        <p:spPr bwMode="auto">
          <a:xfrm>
            <a:off x="4076700" y="3524250"/>
            <a:ext cx="1169988" cy="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6330" name="Group 10"/>
          <p:cNvGrpSpPr>
            <a:grpSpLocks/>
          </p:cNvGrpSpPr>
          <p:nvPr/>
        </p:nvGrpSpPr>
        <p:grpSpPr bwMode="auto">
          <a:xfrm>
            <a:off x="4489450" y="3543300"/>
            <a:ext cx="320675" cy="1403350"/>
            <a:chOff x="2828" y="2232"/>
            <a:chExt cx="202" cy="884"/>
          </a:xfrm>
        </p:grpSpPr>
        <p:sp>
          <p:nvSpPr>
            <p:cNvPr id="56351" name="Line 11"/>
            <p:cNvSpPr>
              <a:spLocks noChangeShapeType="1"/>
            </p:cNvSpPr>
            <p:nvPr/>
          </p:nvSpPr>
          <p:spPr bwMode="auto">
            <a:xfrm>
              <a:off x="2940" y="2232"/>
              <a:ext cx="0" cy="884"/>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2" name="Line 12"/>
            <p:cNvSpPr>
              <a:spLocks noChangeShapeType="1"/>
            </p:cNvSpPr>
            <p:nvPr/>
          </p:nvSpPr>
          <p:spPr bwMode="auto">
            <a:xfrm flipH="1">
              <a:off x="2832" y="2244"/>
              <a:ext cx="96" cy="96"/>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3" name="Line 13"/>
            <p:cNvSpPr>
              <a:spLocks noChangeShapeType="1"/>
            </p:cNvSpPr>
            <p:nvPr/>
          </p:nvSpPr>
          <p:spPr bwMode="auto">
            <a:xfrm rot="16200000" flipH="1">
              <a:off x="2864" y="2320"/>
              <a:ext cx="141" cy="186"/>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4" name="Line 14"/>
            <p:cNvSpPr>
              <a:spLocks noChangeShapeType="1"/>
            </p:cNvSpPr>
            <p:nvPr/>
          </p:nvSpPr>
          <p:spPr bwMode="auto">
            <a:xfrm flipH="1">
              <a:off x="2838" y="2502"/>
              <a:ext cx="186" cy="141"/>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5" name="Line 15"/>
            <p:cNvSpPr>
              <a:spLocks noChangeShapeType="1"/>
            </p:cNvSpPr>
            <p:nvPr/>
          </p:nvSpPr>
          <p:spPr bwMode="auto">
            <a:xfrm rot="16200000" flipH="1">
              <a:off x="2839" y="2625"/>
              <a:ext cx="161" cy="184"/>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6" name="Line 16"/>
            <p:cNvSpPr>
              <a:spLocks noChangeShapeType="1"/>
            </p:cNvSpPr>
            <p:nvPr/>
          </p:nvSpPr>
          <p:spPr bwMode="auto">
            <a:xfrm flipH="1">
              <a:off x="2844" y="2811"/>
              <a:ext cx="186" cy="141"/>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331" name="Group 17"/>
          <p:cNvGrpSpPr>
            <a:grpSpLocks/>
          </p:cNvGrpSpPr>
          <p:nvPr/>
        </p:nvGrpSpPr>
        <p:grpSpPr bwMode="auto">
          <a:xfrm>
            <a:off x="4229100" y="4972050"/>
            <a:ext cx="857250" cy="285750"/>
            <a:chOff x="2664" y="3132"/>
            <a:chExt cx="540" cy="180"/>
          </a:xfrm>
        </p:grpSpPr>
        <p:sp>
          <p:nvSpPr>
            <p:cNvPr id="56344" name="Line 18"/>
            <p:cNvSpPr>
              <a:spLocks noChangeShapeType="1"/>
            </p:cNvSpPr>
            <p:nvPr/>
          </p:nvSpPr>
          <p:spPr bwMode="auto">
            <a:xfrm>
              <a:off x="2856" y="3132"/>
              <a:ext cx="181" cy="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5" name="Line 19"/>
            <p:cNvSpPr>
              <a:spLocks noChangeShapeType="1"/>
            </p:cNvSpPr>
            <p:nvPr/>
          </p:nvSpPr>
          <p:spPr bwMode="auto">
            <a:xfrm>
              <a:off x="2844" y="3132"/>
              <a:ext cx="96" cy="96"/>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6" name="Line 20"/>
            <p:cNvSpPr>
              <a:spLocks noChangeShapeType="1"/>
            </p:cNvSpPr>
            <p:nvPr/>
          </p:nvSpPr>
          <p:spPr bwMode="auto">
            <a:xfrm rot="5400000">
              <a:off x="2940" y="3132"/>
              <a:ext cx="96" cy="96"/>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7" name="Line 21"/>
            <p:cNvSpPr>
              <a:spLocks noChangeShapeType="1"/>
            </p:cNvSpPr>
            <p:nvPr/>
          </p:nvSpPr>
          <p:spPr bwMode="auto">
            <a:xfrm>
              <a:off x="2664" y="3168"/>
              <a:ext cx="144" cy="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8" name="Line 22"/>
            <p:cNvSpPr>
              <a:spLocks noChangeShapeType="1"/>
            </p:cNvSpPr>
            <p:nvPr/>
          </p:nvSpPr>
          <p:spPr bwMode="auto">
            <a:xfrm>
              <a:off x="2820" y="3168"/>
              <a:ext cx="0" cy="144"/>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9" name="Line 23"/>
            <p:cNvSpPr>
              <a:spLocks noChangeShapeType="1"/>
            </p:cNvSpPr>
            <p:nvPr/>
          </p:nvSpPr>
          <p:spPr bwMode="auto">
            <a:xfrm>
              <a:off x="3060" y="3168"/>
              <a:ext cx="144" cy="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0" name="Line 24"/>
            <p:cNvSpPr>
              <a:spLocks noChangeShapeType="1"/>
            </p:cNvSpPr>
            <p:nvPr/>
          </p:nvSpPr>
          <p:spPr bwMode="auto">
            <a:xfrm flipH="1">
              <a:off x="3060" y="3168"/>
              <a:ext cx="0" cy="144"/>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332" name="Line 25"/>
          <p:cNvSpPr>
            <a:spLocks noChangeShapeType="1"/>
          </p:cNvSpPr>
          <p:nvPr/>
        </p:nvSpPr>
        <p:spPr bwMode="auto">
          <a:xfrm>
            <a:off x="4648200" y="2895600"/>
            <a:ext cx="0" cy="381000"/>
          </a:xfrm>
          <a:prstGeom prst="line">
            <a:avLst/>
          </a:prstGeom>
          <a:noFill/>
          <a:ln w="9525" cap="rnd">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3" name="Line 26"/>
          <p:cNvSpPr>
            <a:spLocks noChangeShapeType="1"/>
          </p:cNvSpPr>
          <p:nvPr/>
        </p:nvSpPr>
        <p:spPr bwMode="auto">
          <a:xfrm>
            <a:off x="4648200" y="2876550"/>
            <a:ext cx="1295400" cy="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4" name="Line 27"/>
          <p:cNvSpPr>
            <a:spLocks noChangeShapeType="1"/>
          </p:cNvSpPr>
          <p:nvPr/>
        </p:nvSpPr>
        <p:spPr bwMode="auto">
          <a:xfrm>
            <a:off x="5943600" y="2876550"/>
            <a:ext cx="0" cy="1219200"/>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5" name="Line 28"/>
          <p:cNvSpPr>
            <a:spLocks noChangeShapeType="1"/>
          </p:cNvSpPr>
          <p:nvPr/>
        </p:nvSpPr>
        <p:spPr bwMode="auto">
          <a:xfrm>
            <a:off x="4648200" y="4324350"/>
            <a:ext cx="838200" cy="0"/>
          </a:xfrm>
          <a:prstGeom prst="line">
            <a:avLst/>
          </a:prstGeom>
          <a:noFill/>
          <a:ln w="952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6" name="Line 29"/>
          <p:cNvSpPr>
            <a:spLocks noChangeShapeType="1"/>
          </p:cNvSpPr>
          <p:nvPr/>
        </p:nvSpPr>
        <p:spPr bwMode="auto">
          <a:xfrm flipH="1">
            <a:off x="6896100" y="4324350"/>
            <a:ext cx="71438" cy="71438"/>
          </a:xfrm>
          <a:prstGeom prst="line">
            <a:avLst/>
          </a:prstGeom>
          <a:noFill/>
          <a:ln w="9525" cap="rnd">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7" name="Line 30"/>
          <p:cNvSpPr>
            <a:spLocks noChangeShapeType="1"/>
          </p:cNvSpPr>
          <p:nvPr/>
        </p:nvSpPr>
        <p:spPr bwMode="auto">
          <a:xfrm flipH="1" flipV="1">
            <a:off x="6896100" y="4419600"/>
            <a:ext cx="71438" cy="71438"/>
          </a:xfrm>
          <a:prstGeom prst="line">
            <a:avLst/>
          </a:prstGeom>
          <a:noFill/>
          <a:ln w="9525"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8" name="Rectangle 31"/>
          <p:cNvSpPr>
            <a:spLocks noChangeArrowheads="1"/>
          </p:cNvSpPr>
          <p:nvPr/>
        </p:nvSpPr>
        <p:spPr bwMode="auto">
          <a:xfrm>
            <a:off x="6569075" y="3790950"/>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2000" b="0">
                <a:solidFill>
                  <a:srgbClr val="000000"/>
                </a:solidFill>
                <a:latin typeface="Times New Roman" pitchFamily="18" charset="0"/>
              </a:rPr>
              <a:t>P</a:t>
            </a:r>
            <a:r>
              <a:rPr kumimoji="1" lang="en-US" altLang="zh-CN" b="0" baseline="-16000">
                <a:solidFill>
                  <a:srgbClr val="000000"/>
                </a:solidFill>
                <a:latin typeface="Times New Roman" pitchFamily="18" charset="0"/>
              </a:rPr>
              <a:t>0</a:t>
            </a:r>
          </a:p>
        </p:txBody>
      </p:sp>
      <p:sp>
        <p:nvSpPr>
          <p:cNvPr id="56339" name="Rectangle 32"/>
          <p:cNvSpPr>
            <a:spLocks noChangeArrowheads="1"/>
          </p:cNvSpPr>
          <p:nvPr/>
        </p:nvSpPr>
        <p:spPr bwMode="auto">
          <a:xfrm>
            <a:off x="6496050" y="4514850"/>
            <a:ext cx="5143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b="0">
                <a:solidFill>
                  <a:srgbClr val="000000"/>
                </a:solidFill>
                <a:latin typeface="Times New Roman" pitchFamily="18" charset="0"/>
              </a:rPr>
              <a:t>气源</a:t>
            </a:r>
            <a:endParaRPr kumimoji="1" lang="zh-CN" altLang="en-US" b="0" baseline="-16000">
              <a:solidFill>
                <a:srgbClr val="000000"/>
              </a:solidFill>
              <a:latin typeface="Times New Roman" pitchFamily="18" charset="0"/>
            </a:endParaRPr>
          </a:p>
        </p:txBody>
      </p:sp>
      <p:sp>
        <p:nvSpPr>
          <p:cNvPr id="56340" name="Rectangle 33"/>
          <p:cNvSpPr>
            <a:spLocks noChangeArrowheads="1"/>
          </p:cNvSpPr>
          <p:nvPr/>
        </p:nvSpPr>
        <p:spPr bwMode="auto">
          <a:xfrm>
            <a:off x="4895850" y="4038600"/>
            <a:ext cx="438150" cy="57150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b="0">
                <a:solidFill>
                  <a:srgbClr val="000000"/>
                </a:solidFill>
                <a:latin typeface="Times New Roman" pitchFamily="18" charset="0"/>
              </a:rPr>
              <a:t>位置</a:t>
            </a:r>
          </a:p>
          <a:p>
            <a:pPr eaLnBrk="1" hangingPunct="1"/>
            <a:r>
              <a:rPr kumimoji="1" lang="zh-CN" altLang="en-US" b="0">
                <a:solidFill>
                  <a:srgbClr val="000000"/>
                </a:solidFill>
                <a:latin typeface="Times New Roman" pitchFamily="18" charset="0"/>
              </a:rPr>
              <a:t>反馈</a:t>
            </a:r>
          </a:p>
        </p:txBody>
      </p:sp>
      <p:sp>
        <p:nvSpPr>
          <p:cNvPr id="56341" name="Rectangle 34"/>
          <p:cNvSpPr>
            <a:spLocks noChangeArrowheads="1"/>
          </p:cNvSpPr>
          <p:nvPr/>
        </p:nvSpPr>
        <p:spPr bwMode="auto">
          <a:xfrm>
            <a:off x="4800600" y="2895600"/>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en-US" altLang="zh-CN" sz="2000" b="0">
                <a:solidFill>
                  <a:srgbClr val="000000"/>
                </a:solidFill>
                <a:latin typeface="Times New Roman" pitchFamily="18" charset="0"/>
              </a:rPr>
              <a:t>P</a:t>
            </a:r>
            <a:r>
              <a:rPr kumimoji="1" lang="en-US" altLang="zh-CN" b="0" baseline="-16000">
                <a:solidFill>
                  <a:srgbClr val="000000"/>
                </a:solidFill>
                <a:latin typeface="Times New Roman" pitchFamily="18" charset="0"/>
              </a:rPr>
              <a:t>1</a:t>
            </a:r>
          </a:p>
        </p:txBody>
      </p:sp>
      <p:sp>
        <p:nvSpPr>
          <p:cNvPr id="56342" name="Text Box 35"/>
          <p:cNvSpPr txBox="1">
            <a:spLocks noChangeArrowheads="1"/>
          </p:cNvSpPr>
          <p:nvPr/>
        </p:nvSpPr>
        <p:spPr bwMode="auto">
          <a:xfrm>
            <a:off x="4692650" y="5562600"/>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sz="2400" b="0">
                <a:solidFill>
                  <a:srgbClr val="000000"/>
                </a:solidFill>
              </a:rPr>
              <a:t>阀门定位器示意图</a:t>
            </a:r>
          </a:p>
        </p:txBody>
      </p:sp>
      <p:sp>
        <p:nvSpPr>
          <p:cNvPr id="56343" name="Text Box 36"/>
          <p:cNvSpPr txBox="1">
            <a:spLocks noChangeArrowheads="1"/>
          </p:cNvSpPr>
          <p:nvPr/>
        </p:nvSpPr>
        <p:spPr bwMode="auto">
          <a:xfrm>
            <a:off x="704850" y="2743200"/>
            <a:ext cx="333375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0000"/>
              </a:lnSpc>
              <a:spcBef>
                <a:spcPct val="50000"/>
              </a:spcBef>
            </a:pPr>
            <a:r>
              <a:rPr kumimoji="1" lang="zh-CN" altLang="en-US" sz="2600" b="0">
                <a:solidFill>
                  <a:srgbClr val="000000"/>
                </a:solidFill>
                <a:latin typeface="宋体" pitchFamily="2" charset="-122"/>
              </a:rPr>
              <a:t>阀门定位器可增加执行器输出功率，减小信号传递滞后，加快阀杆位移速度，提高线性度，克服阀杆摩擦力，保证正确定位。</a:t>
            </a:r>
          </a:p>
        </p:txBody>
      </p:sp>
    </p:spTree>
    <p:extLst>
      <p:ext uri="{BB962C8B-B14F-4D97-AF65-F5344CB8AC3E}">
        <p14:creationId xmlns:p14="http://schemas.microsoft.com/office/powerpoint/2010/main" val="2256698543"/>
      </p:ext>
    </p:extLst>
  </p:cSld>
  <p:clrMapOvr>
    <a:masterClrMapping/>
  </p:clrMapOvr>
  <p:transition>
    <p:cover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484313" y="874713"/>
            <a:ext cx="5248275" cy="541337"/>
          </a:xfrm>
        </p:spPr>
        <p:txBody>
          <a:bodyPr/>
          <a:lstStyle/>
          <a:p>
            <a:pPr eaLnBrk="1" hangingPunct="1"/>
            <a:r>
              <a:rPr lang="en-US" altLang="zh-CN" b="1" smtClean="0">
                <a:latin typeface="隶书" pitchFamily="49" charset="-122"/>
                <a:ea typeface="隶书" pitchFamily="49" charset="-122"/>
              </a:rPr>
              <a:t>4.1</a:t>
            </a:r>
            <a:r>
              <a:rPr lang="en-US" altLang="zh-CN" smtClean="0">
                <a:latin typeface="隶书" pitchFamily="49" charset="-122"/>
                <a:ea typeface="隶书" pitchFamily="49" charset="-122"/>
              </a:rPr>
              <a:t>  </a:t>
            </a:r>
            <a:r>
              <a:rPr lang="zh-CN" altLang="en-US" b="1" smtClean="0">
                <a:latin typeface="隶书" pitchFamily="49" charset="-122"/>
                <a:ea typeface="隶书" pitchFamily="49" charset="-122"/>
              </a:rPr>
              <a:t>执行器</a:t>
            </a:r>
          </a:p>
        </p:txBody>
      </p:sp>
      <p:sp>
        <p:nvSpPr>
          <p:cNvPr id="35843" name="Rectangle 3"/>
          <p:cNvSpPr>
            <a:spLocks noGrp="1" noChangeArrowheads="1"/>
          </p:cNvSpPr>
          <p:nvPr>
            <p:ph type="body" idx="1"/>
          </p:nvPr>
        </p:nvSpPr>
        <p:spPr>
          <a:xfrm>
            <a:off x="755650" y="2060575"/>
            <a:ext cx="7200900" cy="4392613"/>
          </a:xfrm>
        </p:spPr>
        <p:txBody>
          <a:bodyPr/>
          <a:lstStyle/>
          <a:p>
            <a:pPr eaLnBrk="1" hangingPunct="1">
              <a:lnSpc>
                <a:spcPct val="120000"/>
              </a:lnSpc>
            </a:pPr>
            <a:r>
              <a:rPr lang="en-US" altLang="zh-CN" sz="1800" b="1" smtClean="0">
                <a:solidFill>
                  <a:srgbClr val="006600"/>
                </a:solidFill>
                <a:latin typeface="幼圆" pitchFamily="49" charset="-122"/>
                <a:ea typeface="幼圆" pitchFamily="49" charset="-122"/>
              </a:rPr>
              <a:t>---</a:t>
            </a:r>
            <a:r>
              <a:rPr lang="zh-CN" altLang="en-US" sz="1800" b="1" smtClean="0">
                <a:solidFill>
                  <a:srgbClr val="006600"/>
                </a:solidFill>
                <a:latin typeface="幼圆" pitchFamily="49" charset="-122"/>
                <a:ea typeface="幼圆" pitchFamily="49" charset="-122"/>
              </a:rPr>
              <a:t>是调节系统四个基本组成部分之一，形象称为自动化的手脚。</a:t>
            </a:r>
          </a:p>
          <a:p>
            <a:pPr eaLnBrk="1" hangingPunct="1">
              <a:lnSpc>
                <a:spcPct val="120000"/>
              </a:lnSpc>
            </a:pPr>
            <a:r>
              <a:rPr lang="zh-CN" altLang="en-US" sz="1800" b="1" smtClean="0">
                <a:solidFill>
                  <a:srgbClr val="006600"/>
                </a:solidFill>
                <a:latin typeface="幼圆" pitchFamily="49" charset="-122"/>
                <a:ea typeface="幼圆" pitchFamily="49" charset="-122"/>
              </a:rPr>
              <a:t>（四个基本组成部：调节对象、检测仪表、调节器、执行器）</a:t>
            </a:r>
          </a:p>
          <a:p>
            <a:pPr eaLnBrk="1" hangingPunct="1">
              <a:lnSpc>
                <a:spcPct val="120000"/>
              </a:lnSpc>
            </a:pPr>
            <a:r>
              <a:rPr lang="zh-CN" altLang="en-US" sz="1800" b="1" smtClean="0">
                <a:solidFill>
                  <a:srgbClr val="006600"/>
                </a:solidFill>
                <a:latin typeface="幼圆" pitchFamily="49" charset="-122"/>
                <a:ea typeface="幼圆" pitchFamily="49" charset="-122"/>
              </a:rPr>
              <a:t>执行器的作用</a:t>
            </a:r>
            <a:r>
              <a:rPr lang="en-US" altLang="zh-CN" sz="1800" b="1" smtClean="0">
                <a:solidFill>
                  <a:srgbClr val="006600"/>
                </a:solidFill>
                <a:latin typeface="幼圆" pitchFamily="49" charset="-122"/>
                <a:ea typeface="幼圆" pitchFamily="49" charset="-122"/>
              </a:rPr>
              <a:t>--</a:t>
            </a:r>
            <a:r>
              <a:rPr lang="zh-CN" altLang="en-US" sz="1800" b="1" smtClean="0">
                <a:solidFill>
                  <a:srgbClr val="006600"/>
                </a:solidFill>
                <a:latin typeface="幼圆" pitchFamily="49" charset="-122"/>
                <a:ea typeface="幼圆" pitchFamily="49" charset="-122"/>
              </a:rPr>
              <a:t>根据调节器的命令控制传送、调节温度、压力、流量等工艺参数。</a:t>
            </a:r>
          </a:p>
          <a:p>
            <a:pPr eaLnBrk="1" hangingPunct="1">
              <a:lnSpc>
                <a:spcPct val="120000"/>
              </a:lnSpc>
            </a:pPr>
            <a:r>
              <a:rPr lang="zh-CN" altLang="en-US" sz="1800" b="1" smtClean="0">
                <a:solidFill>
                  <a:srgbClr val="006600"/>
                </a:solidFill>
                <a:latin typeface="幼圆" pitchFamily="49" charset="-122"/>
                <a:ea typeface="幼圆" pitchFamily="49" charset="-122"/>
              </a:rPr>
              <a:t>执行器的组成（分为两部分）</a:t>
            </a:r>
          </a:p>
          <a:p>
            <a:pPr eaLnBrk="1" hangingPunct="1">
              <a:lnSpc>
                <a:spcPct val="120000"/>
              </a:lnSpc>
            </a:pPr>
            <a:r>
              <a:rPr lang="zh-CN" altLang="en-US" sz="1800" b="1" smtClean="0">
                <a:solidFill>
                  <a:srgbClr val="006600"/>
                </a:solidFill>
                <a:latin typeface="幼圆" pitchFamily="49" charset="-122"/>
                <a:ea typeface="幼圆" pitchFamily="49" charset="-122"/>
              </a:rPr>
              <a:t>（</a:t>
            </a:r>
            <a:r>
              <a:rPr lang="en-US" altLang="zh-CN" sz="1800" b="1" smtClean="0">
                <a:solidFill>
                  <a:srgbClr val="006600"/>
                </a:solidFill>
                <a:latin typeface="幼圆" pitchFamily="49" charset="-122"/>
                <a:ea typeface="幼圆" pitchFamily="49" charset="-122"/>
              </a:rPr>
              <a:t>1</a:t>
            </a:r>
            <a:r>
              <a:rPr lang="zh-CN" altLang="en-US" sz="1800" b="1" smtClean="0">
                <a:solidFill>
                  <a:srgbClr val="006600"/>
                </a:solidFill>
                <a:latin typeface="幼圆" pitchFamily="49" charset="-122"/>
                <a:ea typeface="幼圆" pitchFamily="49" charset="-122"/>
              </a:rPr>
              <a:t>）执行结构</a:t>
            </a:r>
            <a:r>
              <a:rPr lang="en-US" altLang="zh-CN" sz="1800" b="1" smtClean="0">
                <a:solidFill>
                  <a:srgbClr val="006600"/>
                </a:solidFill>
                <a:latin typeface="幼圆" pitchFamily="49" charset="-122"/>
                <a:ea typeface="幼圆" pitchFamily="49" charset="-122"/>
              </a:rPr>
              <a:t>--</a:t>
            </a:r>
            <a:r>
              <a:rPr lang="zh-CN" altLang="en-US" sz="1800" b="1" smtClean="0">
                <a:solidFill>
                  <a:srgbClr val="006600"/>
                </a:solidFill>
                <a:latin typeface="幼圆" pitchFamily="49" charset="-122"/>
                <a:ea typeface="幼圆" pitchFamily="49" charset="-122"/>
              </a:rPr>
              <a:t>执行器的驱动部分，按照调节器的信号产生推力或位移；</a:t>
            </a:r>
          </a:p>
          <a:p>
            <a:pPr eaLnBrk="1" hangingPunct="1">
              <a:lnSpc>
                <a:spcPct val="120000"/>
              </a:lnSpc>
            </a:pPr>
            <a:r>
              <a:rPr lang="zh-CN" altLang="en-US" sz="1800" b="1" smtClean="0">
                <a:solidFill>
                  <a:srgbClr val="006600"/>
                </a:solidFill>
                <a:latin typeface="幼圆" pitchFamily="49" charset="-122"/>
                <a:ea typeface="幼圆" pitchFamily="49" charset="-122"/>
              </a:rPr>
              <a:t>（</a:t>
            </a:r>
            <a:r>
              <a:rPr lang="en-US" altLang="zh-CN" sz="1800" b="1" smtClean="0">
                <a:solidFill>
                  <a:srgbClr val="006600"/>
                </a:solidFill>
                <a:latin typeface="幼圆" pitchFamily="49" charset="-122"/>
                <a:ea typeface="幼圆" pitchFamily="49" charset="-122"/>
              </a:rPr>
              <a:t>2</a:t>
            </a:r>
            <a:r>
              <a:rPr lang="zh-CN" altLang="en-US" sz="1800" b="1" smtClean="0">
                <a:solidFill>
                  <a:srgbClr val="006600"/>
                </a:solidFill>
                <a:latin typeface="幼圆" pitchFamily="49" charset="-122"/>
                <a:ea typeface="幼圆" pitchFamily="49" charset="-122"/>
              </a:rPr>
              <a:t>）调节机构</a:t>
            </a:r>
            <a:r>
              <a:rPr lang="en-US" altLang="zh-CN" sz="1800" b="1" smtClean="0">
                <a:solidFill>
                  <a:srgbClr val="006600"/>
                </a:solidFill>
                <a:latin typeface="幼圆" pitchFamily="49" charset="-122"/>
                <a:ea typeface="幼圆" pitchFamily="49" charset="-122"/>
              </a:rPr>
              <a:t>--</a:t>
            </a:r>
            <a:r>
              <a:rPr lang="zh-CN" altLang="en-US" sz="1800" b="1" smtClean="0">
                <a:solidFill>
                  <a:srgbClr val="006600"/>
                </a:solidFill>
                <a:latin typeface="幼圆" pitchFamily="49" charset="-122"/>
                <a:ea typeface="幼圆" pitchFamily="49" charset="-122"/>
              </a:rPr>
              <a:t>执行器的调节部分，常见有调节阀等，在执行机构操纵下调节工艺介质的流量。</a:t>
            </a:r>
          </a:p>
          <a:p>
            <a:pPr eaLnBrk="1" hangingPunct="1">
              <a:lnSpc>
                <a:spcPct val="120000"/>
              </a:lnSpc>
            </a:pPr>
            <a:r>
              <a:rPr lang="zh-CN" altLang="en-US" sz="1800" b="1" smtClean="0">
                <a:solidFill>
                  <a:srgbClr val="006600"/>
                </a:solidFill>
                <a:latin typeface="幼圆" pitchFamily="49" charset="-122"/>
                <a:ea typeface="幼圆" pitchFamily="49" charset="-122"/>
              </a:rPr>
              <a:t>执行器的影响</a:t>
            </a:r>
            <a:r>
              <a:rPr lang="en-US" altLang="zh-CN" sz="1800" b="1" smtClean="0">
                <a:solidFill>
                  <a:srgbClr val="006600"/>
                </a:solidFill>
                <a:latin typeface="幼圆" pitchFamily="49" charset="-122"/>
                <a:ea typeface="幼圆" pitchFamily="49" charset="-122"/>
              </a:rPr>
              <a:t>--</a:t>
            </a:r>
            <a:r>
              <a:rPr lang="zh-CN" altLang="en-US" sz="1800" b="1" smtClean="0">
                <a:solidFill>
                  <a:srgbClr val="006600"/>
                </a:solidFill>
                <a:latin typeface="幼圆" pitchFamily="49" charset="-122"/>
                <a:ea typeface="幼圆" pitchFamily="49" charset="-122"/>
              </a:rPr>
              <a:t>是调节系统中的薄弱环节，质量可能导致不能正常工作或影响调节品质。</a:t>
            </a:r>
          </a:p>
        </p:txBody>
      </p:sp>
    </p:spTree>
    <p:extLst>
      <p:ext uri="{BB962C8B-B14F-4D97-AF65-F5344CB8AC3E}">
        <p14:creationId xmlns:p14="http://schemas.microsoft.com/office/powerpoint/2010/main" val="10288848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Text Box 2"/>
          <p:cNvSpPr txBox="1">
            <a:spLocks noChangeArrowheads="1"/>
          </p:cNvSpPr>
          <p:nvPr/>
        </p:nvSpPr>
        <p:spPr bwMode="auto">
          <a:xfrm>
            <a:off x="228600" y="3810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4.5.2  </a:t>
            </a:r>
            <a:r>
              <a:rPr kumimoji="1" lang="zh-CN" altLang="en-US" sz="2800">
                <a:solidFill>
                  <a:srgbClr val="000000"/>
                </a:solidFill>
                <a:latin typeface="Times New Roman" pitchFamily="18" charset="0"/>
                <a:ea typeface="楷体_GB2312" pitchFamily="49" charset="-122"/>
              </a:rPr>
              <a:t>阀门定位器的作用</a:t>
            </a:r>
          </a:p>
        </p:txBody>
      </p:sp>
      <p:sp>
        <p:nvSpPr>
          <p:cNvPr id="762883" name="Text Box 3"/>
          <p:cNvSpPr txBox="1">
            <a:spLocks noChangeArrowheads="1"/>
          </p:cNvSpPr>
          <p:nvPr/>
        </p:nvSpPr>
        <p:spPr bwMode="auto">
          <a:xfrm>
            <a:off x="228600" y="1066800"/>
            <a:ext cx="83058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sz="2800">
                <a:solidFill>
                  <a:srgbClr val="000000"/>
                </a:solidFill>
                <a:latin typeface="Times New Roman" pitchFamily="18" charset="0"/>
                <a:ea typeface="楷体_GB2312" pitchFamily="49" charset="-122"/>
              </a:rPr>
              <a:t>(1) </a:t>
            </a:r>
            <a:r>
              <a:rPr kumimoji="1" lang="zh-CN" altLang="en-US" sz="2800">
                <a:solidFill>
                  <a:srgbClr val="000000"/>
                </a:solidFill>
                <a:latin typeface="Times New Roman" pitchFamily="18" charset="0"/>
                <a:ea typeface="楷体_GB2312" pitchFamily="49" charset="-122"/>
              </a:rPr>
              <a:t>改善阀的静态特性</a:t>
            </a:r>
          </a:p>
          <a:p>
            <a:pPr eaLnBrk="1" hangingPunct="1">
              <a:spcBef>
                <a:spcPct val="50000"/>
              </a:spcBef>
            </a:pPr>
            <a:r>
              <a:rPr kumimoji="1" lang="en-US" altLang="zh-CN" sz="2800">
                <a:solidFill>
                  <a:srgbClr val="000000"/>
                </a:solidFill>
                <a:latin typeface="Times New Roman" pitchFamily="18" charset="0"/>
                <a:ea typeface="楷体_GB2312" pitchFamily="49" charset="-122"/>
              </a:rPr>
              <a:t>(2) </a:t>
            </a:r>
            <a:r>
              <a:rPr kumimoji="1" lang="zh-CN" altLang="en-US" sz="2800">
                <a:solidFill>
                  <a:srgbClr val="000000"/>
                </a:solidFill>
                <a:latin typeface="Times New Roman" pitchFamily="18" charset="0"/>
                <a:ea typeface="楷体_GB2312" pitchFamily="49" charset="-122"/>
              </a:rPr>
              <a:t>改善阀的动态特性</a:t>
            </a:r>
          </a:p>
          <a:p>
            <a:pPr eaLnBrk="1" hangingPunct="1">
              <a:spcBef>
                <a:spcPct val="50000"/>
              </a:spcBef>
            </a:pPr>
            <a:r>
              <a:rPr kumimoji="1" lang="en-US" altLang="zh-CN" sz="2800">
                <a:solidFill>
                  <a:srgbClr val="000000"/>
                </a:solidFill>
                <a:latin typeface="Times New Roman" pitchFamily="18" charset="0"/>
                <a:ea typeface="楷体_GB2312" pitchFamily="49" charset="-122"/>
              </a:rPr>
              <a:t>——</a:t>
            </a:r>
            <a:r>
              <a:rPr kumimoji="1" lang="zh-CN" altLang="en-US" sz="2800">
                <a:solidFill>
                  <a:srgbClr val="000000"/>
                </a:solidFill>
                <a:latin typeface="Times New Roman" pitchFamily="18" charset="0"/>
                <a:ea typeface="楷体_GB2312" pitchFamily="49" charset="-122"/>
              </a:rPr>
              <a:t>改变了阀原来的一阶滞后特性，减小时间常数，使之成为比例特性。</a:t>
            </a:r>
          </a:p>
          <a:p>
            <a:pPr eaLnBrk="1" hangingPunct="1">
              <a:spcBef>
                <a:spcPct val="50000"/>
              </a:spcBef>
            </a:pPr>
            <a:r>
              <a:rPr kumimoji="1" lang="en-US" altLang="zh-CN" sz="2800">
                <a:solidFill>
                  <a:srgbClr val="000000"/>
                </a:solidFill>
                <a:latin typeface="Times New Roman" pitchFamily="18" charset="0"/>
                <a:ea typeface="楷体_GB2312" pitchFamily="49" charset="-122"/>
              </a:rPr>
              <a:t>(3) </a:t>
            </a:r>
            <a:r>
              <a:rPr kumimoji="1" lang="zh-CN" altLang="en-US" sz="2800">
                <a:solidFill>
                  <a:srgbClr val="000000"/>
                </a:solidFill>
                <a:latin typeface="Times New Roman" pitchFamily="18" charset="0"/>
                <a:ea typeface="楷体_GB2312" pitchFamily="49" charset="-122"/>
              </a:rPr>
              <a:t>改善阀的流量特性</a:t>
            </a:r>
            <a:r>
              <a:rPr kumimoji="1" lang="en-US" altLang="zh-CN" sz="2800">
                <a:solidFill>
                  <a:srgbClr val="000000"/>
                </a:solidFill>
                <a:latin typeface="Times New Roman" pitchFamily="18" charset="0"/>
                <a:ea typeface="楷体_GB2312" pitchFamily="49" charset="-122"/>
              </a:rPr>
              <a:t>——</a:t>
            </a:r>
            <a:r>
              <a:rPr kumimoji="1" lang="zh-CN" altLang="en-US" sz="2800">
                <a:solidFill>
                  <a:srgbClr val="000000"/>
                </a:solidFill>
                <a:latin typeface="Times New Roman" pitchFamily="18" charset="0"/>
                <a:ea typeface="楷体_GB2312" pitchFamily="49" charset="-122"/>
              </a:rPr>
              <a:t>通过改善反馈凸轮的形状</a:t>
            </a:r>
          </a:p>
        </p:txBody>
      </p:sp>
      <p:sp>
        <p:nvSpPr>
          <p:cNvPr id="762884" name="Music">
            <a:hlinkClick r:id="rId2" action="ppaction://hlinksldjump"/>
          </p:cNvPr>
          <p:cNvSpPr>
            <a:spLocks noEditPoints="1" noChangeArrowheads="1"/>
          </p:cNvSpPr>
          <p:nvPr/>
        </p:nvSpPr>
        <p:spPr bwMode="auto">
          <a:xfrm>
            <a:off x="8243888" y="5805488"/>
            <a:ext cx="688975" cy="833437"/>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99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p>
        </p:txBody>
      </p:sp>
    </p:spTree>
    <p:extLst>
      <p:ext uri="{BB962C8B-B14F-4D97-AF65-F5344CB8AC3E}">
        <p14:creationId xmlns:p14="http://schemas.microsoft.com/office/powerpoint/2010/main" val="1619657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2882"/>
                                        </p:tgtEl>
                                        <p:attrNameLst>
                                          <p:attrName>style.visibility</p:attrName>
                                        </p:attrNameLst>
                                      </p:cBhvr>
                                      <p:to>
                                        <p:strVal val="visible"/>
                                      </p:to>
                                    </p:set>
                                    <p:anim calcmode="lin" valueType="num">
                                      <p:cBhvr additive="base">
                                        <p:cTn id="7" dur="500" fill="hold"/>
                                        <p:tgtEl>
                                          <p:spTgt spid="762882"/>
                                        </p:tgtEl>
                                        <p:attrNameLst>
                                          <p:attrName>ppt_x</p:attrName>
                                        </p:attrNameLst>
                                      </p:cBhvr>
                                      <p:tavLst>
                                        <p:tav tm="0">
                                          <p:val>
                                            <p:strVal val="0-#ppt_w/2"/>
                                          </p:val>
                                        </p:tav>
                                        <p:tav tm="100000">
                                          <p:val>
                                            <p:strVal val="#ppt_x"/>
                                          </p:val>
                                        </p:tav>
                                      </p:tavLst>
                                    </p:anim>
                                    <p:anim calcmode="lin" valueType="num">
                                      <p:cBhvr additive="base">
                                        <p:cTn id="8" dur="500" fill="hold"/>
                                        <p:tgtEl>
                                          <p:spTgt spid="7628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2883"/>
                                        </p:tgtEl>
                                        <p:attrNameLst>
                                          <p:attrName>style.visibility</p:attrName>
                                        </p:attrNameLst>
                                      </p:cBhvr>
                                      <p:to>
                                        <p:strVal val="visible"/>
                                      </p:to>
                                    </p:set>
                                    <p:anim calcmode="lin" valueType="num">
                                      <p:cBhvr additive="base">
                                        <p:cTn id="13" dur="500" fill="hold"/>
                                        <p:tgtEl>
                                          <p:spTgt spid="762883"/>
                                        </p:tgtEl>
                                        <p:attrNameLst>
                                          <p:attrName>ppt_x</p:attrName>
                                        </p:attrNameLst>
                                      </p:cBhvr>
                                      <p:tavLst>
                                        <p:tav tm="0">
                                          <p:val>
                                            <p:strVal val="#ppt_x"/>
                                          </p:val>
                                        </p:tav>
                                        <p:tav tm="100000">
                                          <p:val>
                                            <p:strVal val="#ppt_x"/>
                                          </p:val>
                                        </p:tav>
                                      </p:tavLst>
                                    </p:anim>
                                    <p:anim calcmode="lin" valueType="num">
                                      <p:cBhvr additive="base">
                                        <p:cTn id="14" dur="500" fill="hold"/>
                                        <p:tgtEl>
                                          <p:spTgt spid="7628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2" grpId="0" autoUpdateAnimBg="0"/>
      <p:bldP spid="762883"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3"/>
          <p:cNvSpPr>
            <a:spLocks noGrp="1" noChangeArrowheads="1"/>
          </p:cNvSpPr>
          <p:nvPr>
            <p:ph type="body" idx="1"/>
          </p:nvPr>
        </p:nvSpPr>
        <p:spPr>
          <a:xfrm>
            <a:off x="539750" y="333375"/>
            <a:ext cx="7772400" cy="4114800"/>
          </a:xfrm>
        </p:spPr>
        <p:txBody>
          <a:bodyPr/>
          <a:lstStyle/>
          <a:p>
            <a:pPr eaLnBrk="1" hangingPunct="1">
              <a:lnSpc>
                <a:spcPct val="120000"/>
              </a:lnSpc>
            </a:pPr>
            <a:r>
              <a:rPr lang="zh-CN" altLang="en-US" sz="2400" b="1" smtClean="0">
                <a:solidFill>
                  <a:schemeClr val="hlink"/>
                </a:solidFill>
                <a:latin typeface="隶书" pitchFamily="49" charset="-122"/>
                <a:ea typeface="隶书" pitchFamily="49" charset="-122"/>
              </a:rPr>
              <a:t>组成：</a:t>
            </a:r>
            <a:r>
              <a:rPr lang="en-US" altLang="zh-CN" sz="2400" smtClean="0">
                <a:solidFill>
                  <a:srgbClr val="006600"/>
                </a:solidFill>
                <a:latin typeface="隶书" pitchFamily="49" charset="-122"/>
                <a:ea typeface="隶书" pitchFamily="49" charset="-122"/>
              </a:rPr>
              <a:t>RF-P183-FIG-4-12  </a:t>
            </a:r>
          </a:p>
          <a:p>
            <a:pPr eaLnBrk="1" hangingPunct="1">
              <a:lnSpc>
                <a:spcPct val="120000"/>
              </a:lnSpc>
            </a:pPr>
            <a:r>
              <a:rPr lang="zh-CN" altLang="en-US" sz="2400" smtClean="0">
                <a:solidFill>
                  <a:srgbClr val="006600"/>
                </a:solidFill>
                <a:latin typeface="隶书" pitchFamily="49" charset="-122"/>
                <a:ea typeface="隶书" pitchFamily="49" charset="-122"/>
              </a:rPr>
              <a:t>气动阀门定位器与执行机构的配合示意图</a:t>
            </a:r>
          </a:p>
          <a:p>
            <a:pPr eaLnBrk="1" hangingPunct="1">
              <a:lnSpc>
                <a:spcPct val="120000"/>
              </a:lnSpc>
            </a:pPr>
            <a:r>
              <a:rPr lang="zh-CN" altLang="en-US" sz="2400" b="1" smtClean="0">
                <a:solidFill>
                  <a:schemeClr val="hlink"/>
                </a:solidFill>
                <a:latin typeface="隶书" pitchFamily="49" charset="-122"/>
                <a:ea typeface="隶书" pitchFamily="49" charset="-122"/>
              </a:rPr>
              <a:t>主要动作涉及：</a:t>
            </a:r>
          </a:p>
          <a:p>
            <a:pPr eaLnBrk="1" hangingPunct="1">
              <a:lnSpc>
                <a:spcPct val="120000"/>
              </a:lnSpc>
            </a:pPr>
            <a:r>
              <a:rPr lang="zh-CN" altLang="en-US" sz="2400" smtClean="0">
                <a:solidFill>
                  <a:srgbClr val="006600"/>
                </a:solidFill>
                <a:latin typeface="隶书" pitchFamily="49" charset="-122"/>
                <a:ea typeface="隶书" pitchFamily="49" charset="-122"/>
              </a:rPr>
              <a:t>（</a:t>
            </a:r>
            <a:r>
              <a:rPr lang="en-US" altLang="zh-CN" sz="2400" smtClean="0">
                <a:solidFill>
                  <a:srgbClr val="006600"/>
                </a:solidFill>
                <a:latin typeface="隶书" pitchFamily="49" charset="-122"/>
                <a:ea typeface="隶书" pitchFamily="49" charset="-122"/>
              </a:rPr>
              <a:t>1</a:t>
            </a:r>
            <a:r>
              <a:rPr lang="zh-CN" altLang="en-US" sz="2400" smtClean="0">
                <a:solidFill>
                  <a:srgbClr val="006600"/>
                </a:solidFill>
                <a:latin typeface="隶书" pitchFamily="49" charset="-122"/>
                <a:ea typeface="隶书" pitchFamily="49" charset="-122"/>
              </a:rPr>
              <a:t>）锥阀</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控制排气，</a:t>
            </a:r>
          </a:p>
          <a:p>
            <a:pPr eaLnBrk="1" hangingPunct="1">
              <a:lnSpc>
                <a:spcPct val="120000"/>
              </a:lnSpc>
            </a:pPr>
            <a:r>
              <a:rPr lang="zh-CN" altLang="en-US" sz="2400" smtClean="0">
                <a:solidFill>
                  <a:srgbClr val="006600"/>
                </a:solidFill>
                <a:latin typeface="隶书" pitchFamily="49" charset="-122"/>
                <a:ea typeface="隶书" pitchFamily="49" charset="-122"/>
              </a:rPr>
              <a:t>（</a:t>
            </a:r>
            <a:r>
              <a:rPr lang="en-US" altLang="zh-CN" sz="2400" smtClean="0">
                <a:solidFill>
                  <a:srgbClr val="006600"/>
                </a:solidFill>
                <a:latin typeface="隶书" pitchFamily="49" charset="-122"/>
                <a:ea typeface="隶书" pitchFamily="49" charset="-122"/>
              </a:rPr>
              <a:t>2</a:t>
            </a:r>
            <a:r>
              <a:rPr lang="zh-CN" altLang="en-US" sz="2400" smtClean="0">
                <a:solidFill>
                  <a:srgbClr val="006600"/>
                </a:solidFill>
                <a:latin typeface="隶书" pitchFamily="49" charset="-122"/>
                <a:ea typeface="隶书" pitchFamily="49" charset="-122"/>
              </a:rPr>
              <a:t>）阀球</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控制进气，</a:t>
            </a:r>
          </a:p>
          <a:p>
            <a:pPr eaLnBrk="1" hangingPunct="1">
              <a:lnSpc>
                <a:spcPct val="120000"/>
              </a:lnSpc>
            </a:pPr>
            <a:r>
              <a:rPr lang="zh-CN" altLang="en-US" sz="2400" smtClean="0">
                <a:solidFill>
                  <a:srgbClr val="006600"/>
                </a:solidFill>
                <a:latin typeface="隶书" pitchFamily="49" charset="-122"/>
                <a:ea typeface="隶书" pitchFamily="49" charset="-122"/>
              </a:rPr>
              <a:t>（</a:t>
            </a:r>
            <a:r>
              <a:rPr lang="en-US" altLang="zh-CN" sz="2400" smtClean="0">
                <a:solidFill>
                  <a:srgbClr val="006600"/>
                </a:solidFill>
                <a:latin typeface="隶书" pitchFamily="49" charset="-122"/>
                <a:ea typeface="隶书" pitchFamily="49" charset="-122"/>
              </a:rPr>
              <a:t>3</a:t>
            </a:r>
            <a:r>
              <a:rPr lang="zh-CN" altLang="en-US" sz="2400" smtClean="0">
                <a:solidFill>
                  <a:srgbClr val="006600"/>
                </a:solidFill>
                <a:latin typeface="隶书" pitchFamily="49" charset="-122"/>
                <a:ea typeface="隶书" pitchFamily="49" charset="-122"/>
              </a:rPr>
              <a:t>）波纹管（</a:t>
            </a:r>
            <a:r>
              <a:rPr lang="en-US" altLang="zh-CN" sz="2400" i="1" smtClean="0">
                <a:solidFill>
                  <a:srgbClr val="006600"/>
                </a:solidFill>
                <a:latin typeface="隶书" pitchFamily="49" charset="-122"/>
                <a:ea typeface="隶书" pitchFamily="49" charset="-122"/>
              </a:rPr>
              <a:t>P</a:t>
            </a:r>
            <a:r>
              <a:rPr lang="en-US" altLang="zh-CN" sz="2400" smtClean="0">
                <a:solidFill>
                  <a:srgbClr val="006600"/>
                </a:solidFill>
                <a:latin typeface="隶书" pitchFamily="49" charset="-122"/>
                <a:ea typeface="隶书" pitchFamily="49" charset="-122"/>
              </a:rPr>
              <a:t>i</a:t>
            </a:r>
            <a:r>
              <a:rPr lang="zh-CN" altLang="en-US" sz="2400" smtClean="0">
                <a:solidFill>
                  <a:srgbClr val="006600"/>
                </a:solidFill>
                <a:latin typeface="隶书" pitchFamily="49" charset="-122"/>
                <a:ea typeface="隶书" pitchFamily="49" charset="-122"/>
              </a:rPr>
              <a:t>输入）</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给定值，</a:t>
            </a:r>
          </a:p>
          <a:p>
            <a:pPr eaLnBrk="1" hangingPunct="1">
              <a:lnSpc>
                <a:spcPct val="120000"/>
              </a:lnSpc>
            </a:pPr>
            <a:r>
              <a:rPr lang="zh-CN" altLang="en-US" sz="2400" smtClean="0">
                <a:solidFill>
                  <a:srgbClr val="006600"/>
                </a:solidFill>
                <a:latin typeface="隶书" pitchFamily="49" charset="-122"/>
                <a:ea typeface="隶书" pitchFamily="49" charset="-122"/>
              </a:rPr>
              <a:t>（</a:t>
            </a:r>
            <a:r>
              <a:rPr lang="en-US" altLang="zh-CN" sz="2400" smtClean="0">
                <a:solidFill>
                  <a:srgbClr val="006600"/>
                </a:solidFill>
                <a:latin typeface="隶书" pitchFamily="49" charset="-122"/>
                <a:ea typeface="隶书" pitchFamily="49" charset="-122"/>
              </a:rPr>
              <a:t>4</a:t>
            </a:r>
            <a:r>
              <a:rPr lang="zh-CN" altLang="en-US" sz="2400" smtClean="0">
                <a:solidFill>
                  <a:srgbClr val="006600"/>
                </a:solidFill>
                <a:latin typeface="隶书" pitchFamily="49" charset="-122"/>
                <a:ea typeface="隶书" pitchFamily="49" charset="-122"/>
              </a:rPr>
              <a:t>）推杆</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凸轮</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反馈值			</a:t>
            </a:r>
          </a:p>
          <a:p>
            <a:pPr eaLnBrk="1" hangingPunct="1">
              <a:lnSpc>
                <a:spcPct val="120000"/>
              </a:lnSpc>
            </a:pPr>
            <a:r>
              <a:rPr lang="zh-CN" altLang="en-US" sz="2400" smtClean="0">
                <a:solidFill>
                  <a:srgbClr val="006600"/>
                </a:solidFill>
                <a:latin typeface="隶书" pitchFamily="49" charset="-122"/>
                <a:ea typeface="隶书" pitchFamily="49" charset="-122"/>
              </a:rPr>
              <a:t>（</a:t>
            </a:r>
            <a:r>
              <a:rPr lang="en-US" altLang="zh-CN" sz="2400" smtClean="0">
                <a:solidFill>
                  <a:srgbClr val="006600"/>
                </a:solidFill>
                <a:latin typeface="隶书" pitchFamily="49" charset="-122"/>
                <a:ea typeface="隶书" pitchFamily="49" charset="-122"/>
              </a:rPr>
              <a:t>5</a:t>
            </a:r>
            <a:r>
              <a:rPr lang="zh-CN" altLang="en-US" sz="2400" smtClean="0">
                <a:solidFill>
                  <a:srgbClr val="006600"/>
                </a:solidFill>
                <a:latin typeface="隶书" pitchFamily="49" charset="-122"/>
                <a:ea typeface="隶书" pitchFamily="49" charset="-122"/>
              </a:rPr>
              <a:t>）</a:t>
            </a:r>
            <a:r>
              <a:rPr lang="en-US" altLang="zh-CN" sz="2400" i="1" smtClean="0">
                <a:solidFill>
                  <a:srgbClr val="006600"/>
                </a:solidFill>
                <a:latin typeface="隶书" pitchFamily="49" charset="-122"/>
                <a:ea typeface="隶书" pitchFamily="49" charset="-122"/>
              </a:rPr>
              <a:t>P </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执行机构的控制气压</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定位器的输出量</a:t>
            </a:r>
          </a:p>
          <a:p>
            <a:pPr eaLnBrk="1" hangingPunct="1">
              <a:lnSpc>
                <a:spcPct val="120000"/>
              </a:lnSpc>
            </a:pPr>
            <a:r>
              <a:rPr lang="zh-CN" altLang="en-US" sz="2400" smtClean="0">
                <a:solidFill>
                  <a:schemeClr val="hlink"/>
                </a:solidFill>
                <a:latin typeface="隶书" pitchFamily="49" charset="-122"/>
                <a:ea typeface="隶书" pitchFamily="49" charset="-122"/>
              </a:rPr>
              <a:t>工作原理：</a:t>
            </a:r>
          </a:p>
          <a:p>
            <a:pPr eaLnBrk="1" hangingPunct="1">
              <a:lnSpc>
                <a:spcPct val="120000"/>
              </a:lnSpc>
            </a:pPr>
            <a:r>
              <a:rPr lang="zh-CN" altLang="en-US" sz="2400" smtClean="0">
                <a:solidFill>
                  <a:srgbClr val="006600"/>
                </a:solidFill>
                <a:latin typeface="隶书" pitchFamily="49" charset="-122"/>
                <a:ea typeface="隶书" pitchFamily="49" charset="-122"/>
              </a:rPr>
              <a:t>挡板移近喷嘴</a:t>
            </a:r>
            <a:r>
              <a:rPr lang="en-US" altLang="zh-CN" sz="2400" smtClean="0">
                <a:solidFill>
                  <a:srgbClr val="006600"/>
                </a:solidFill>
                <a:latin typeface="隶书" pitchFamily="49" charset="-122"/>
                <a:ea typeface="隶书" pitchFamily="49" charset="-122"/>
              </a:rPr>
              <a:t>--A</a:t>
            </a:r>
            <a:r>
              <a:rPr lang="zh-CN" altLang="en-US" sz="2400" smtClean="0">
                <a:solidFill>
                  <a:srgbClr val="006600"/>
                </a:solidFill>
                <a:latin typeface="隶书" pitchFamily="49" charset="-122"/>
                <a:ea typeface="隶书" pitchFamily="49" charset="-122"/>
              </a:rPr>
              <a:t>室气压</a:t>
            </a:r>
            <a:r>
              <a:rPr lang="zh-CN" altLang="en-US" sz="2400" smtClean="0">
                <a:solidFill>
                  <a:schemeClr val="hlink"/>
                </a:solidFill>
                <a:latin typeface="隶书" pitchFamily="49" charset="-122"/>
                <a:ea typeface="隶书" pitchFamily="49" charset="-122"/>
              </a:rPr>
              <a:t>↑</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膜片推动锥阀（间隙）排气量</a:t>
            </a:r>
            <a:r>
              <a:rPr lang="zh-CN" altLang="en-US" sz="2400" smtClean="0">
                <a:solidFill>
                  <a:schemeClr val="hlink"/>
                </a:solidFill>
                <a:latin typeface="隶书" pitchFamily="49" charset="-122"/>
                <a:ea typeface="隶书" pitchFamily="49" charset="-122"/>
              </a:rPr>
              <a:t>↓</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球阀（间隙）进气量</a:t>
            </a:r>
            <a:r>
              <a:rPr lang="zh-CN" altLang="en-US" sz="2400" smtClean="0">
                <a:solidFill>
                  <a:schemeClr val="hlink"/>
                </a:solidFill>
                <a:latin typeface="隶书" pitchFamily="49" charset="-122"/>
                <a:ea typeface="隶书" pitchFamily="49" charset="-122"/>
              </a:rPr>
              <a:t>↑</a:t>
            </a:r>
            <a:r>
              <a:rPr lang="en-US" altLang="zh-CN" sz="2400" smtClean="0">
                <a:solidFill>
                  <a:srgbClr val="006600"/>
                </a:solidFill>
                <a:latin typeface="隶书" pitchFamily="49" charset="-122"/>
                <a:ea typeface="隶书" pitchFamily="49" charset="-122"/>
              </a:rPr>
              <a:t>--C</a:t>
            </a:r>
            <a:r>
              <a:rPr lang="zh-CN" altLang="en-US" sz="2400" smtClean="0">
                <a:solidFill>
                  <a:srgbClr val="006600"/>
                </a:solidFill>
                <a:latin typeface="隶书" pitchFamily="49" charset="-122"/>
                <a:ea typeface="隶书" pitchFamily="49" charset="-122"/>
              </a:rPr>
              <a:t>室气压</a:t>
            </a:r>
            <a:r>
              <a:rPr lang="zh-CN" altLang="en-US" sz="2400" smtClean="0">
                <a:solidFill>
                  <a:schemeClr val="hlink"/>
                </a:solidFill>
                <a:latin typeface="隶书" pitchFamily="49" charset="-122"/>
                <a:ea typeface="隶书" pitchFamily="49" charset="-122"/>
              </a:rPr>
              <a:t>↑</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控制气压</a:t>
            </a:r>
            <a:r>
              <a:rPr lang="en-US" altLang="zh-CN" sz="2400" i="1" smtClean="0">
                <a:solidFill>
                  <a:srgbClr val="006600"/>
                </a:solidFill>
                <a:latin typeface="隶书" pitchFamily="49" charset="-122"/>
                <a:ea typeface="隶书" pitchFamily="49" charset="-122"/>
              </a:rPr>
              <a:t>P</a:t>
            </a:r>
            <a:r>
              <a:rPr lang="en-US" altLang="zh-CN" sz="2400" smtClean="0">
                <a:solidFill>
                  <a:schemeClr val="hlink"/>
                </a:solidFill>
                <a:latin typeface="隶书" pitchFamily="49" charset="-122"/>
                <a:ea typeface="隶书" pitchFamily="49" charset="-122"/>
              </a:rPr>
              <a:t>↑</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推杆</a:t>
            </a:r>
            <a:r>
              <a:rPr lang="zh-CN" altLang="en-US" sz="2400" smtClean="0">
                <a:solidFill>
                  <a:schemeClr val="hlink"/>
                </a:solidFill>
                <a:latin typeface="隶书" pitchFamily="49" charset="-122"/>
                <a:ea typeface="隶书" pitchFamily="49" charset="-122"/>
              </a:rPr>
              <a:t>↓</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凸轮顺时针转动</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挡板移出喷嘴</a:t>
            </a:r>
            <a:r>
              <a:rPr lang="en-US" altLang="zh-CN" sz="2400" smtClean="0">
                <a:solidFill>
                  <a:srgbClr val="006600"/>
                </a:solidFill>
                <a:latin typeface="隶书" pitchFamily="49" charset="-122"/>
                <a:ea typeface="隶书" pitchFamily="49" charset="-122"/>
              </a:rPr>
              <a:t>--</a:t>
            </a:r>
            <a:r>
              <a:rPr lang="zh-CN" altLang="en-US" sz="2400" smtClean="0">
                <a:solidFill>
                  <a:srgbClr val="006600"/>
                </a:solidFill>
                <a:latin typeface="隶书" pitchFamily="49" charset="-122"/>
                <a:ea typeface="隶书" pitchFamily="49" charset="-122"/>
              </a:rPr>
              <a:t>系统平衡</a:t>
            </a:r>
          </a:p>
        </p:txBody>
      </p:sp>
      <p:pic>
        <p:nvPicPr>
          <p:cNvPr id="58371" name="Picture 5" descr="0035">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188913"/>
            <a:ext cx="6111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6254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9"/>
          <p:cNvSpPr>
            <a:spLocks noGrp="1" noChangeArrowheads="1"/>
          </p:cNvSpPr>
          <p:nvPr>
            <p:ph type="title"/>
          </p:nvPr>
        </p:nvSpPr>
        <p:spPr>
          <a:xfrm>
            <a:off x="457200" y="760413"/>
            <a:ext cx="8023225" cy="657225"/>
          </a:xfrm>
        </p:spPr>
        <p:txBody>
          <a:bodyPr/>
          <a:lstStyle/>
          <a:p>
            <a:pPr eaLnBrk="1" hangingPunct="1"/>
            <a:r>
              <a:rPr lang="zh-CN" altLang="en-US" sz="3800" b="1" smtClean="0">
                <a:solidFill>
                  <a:srgbClr val="336600"/>
                </a:solidFill>
                <a:ea typeface="隶书" pitchFamily="49" charset="-122"/>
              </a:rPr>
              <a:t>电气阀门定位器与执行机构的配合</a:t>
            </a:r>
          </a:p>
        </p:txBody>
      </p:sp>
      <p:graphicFrame>
        <p:nvGraphicFramePr>
          <p:cNvPr id="26626" name="Object 10"/>
          <p:cNvGraphicFramePr>
            <a:graphicFrameLocks noGrp="1" noChangeAspect="1"/>
          </p:cNvGraphicFramePr>
          <p:nvPr>
            <p:ph idx="1"/>
          </p:nvPr>
        </p:nvGraphicFramePr>
        <p:xfrm>
          <a:off x="971550" y="1844675"/>
          <a:ext cx="6985000" cy="4978400"/>
        </p:xfrm>
        <a:graphic>
          <a:graphicData uri="http://schemas.openxmlformats.org/presentationml/2006/ole">
            <mc:AlternateContent xmlns:mc="http://schemas.openxmlformats.org/markup-compatibility/2006">
              <mc:Choice xmlns:v="urn:schemas-microsoft-com:vml" Requires="v">
                <p:oleObj spid="_x0000_s26648" name="Visio" r:id="rId3" imgW="5934075" imgH="4228998" progId="Visio.Drawing.11">
                  <p:embed/>
                </p:oleObj>
              </mc:Choice>
              <mc:Fallback>
                <p:oleObj name="Visio" r:id="rId3" imgW="5934075" imgH="4228998"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844675"/>
                        <a:ext cx="69850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6628" name="Picture 11" descr="0035">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388350" y="6308725"/>
            <a:ext cx="6477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53018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a:xfrm>
            <a:off x="395288" y="2060575"/>
            <a:ext cx="7772400" cy="4114800"/>
          </a:xfrm>
        </p:spPr>
        <p:txBody>
          <a:bodyPr/>
          <a:lstStyle/>
          <a:p>
            <a:pPr eaLnBrk="1" hangingPunct="1"/>
            <a:r>
              <a:rPr lang="zh-CN" altLang="en-US" smtClean="0">
                <a:solidFill>
                  <a:srgbClr val="006600"/>
                </a:solidFill>
                <a:latin typeface="隶书" pitchFamily="49" charset="-122"/>
                <a:ea typeface="隶书" pitchFamily="49" charset="-122"/>
              </a:rPr>
              <a:t>一体化电气阀门定位器：</a:t>
            </a:r>
          </a:p>
          <a:p>
            <a:pPr eaLnBrk="1" hangingPunct="1"/>
            <a:r>
              <a:rPr lang="zh-CN" altLang="en-US" smtClean="0">
                <a:solidFill>
                  <a:srgbClr val="006600"/>
                </a:solidFill>
                <a:latin typeface="隶书" pitchFamily="49" charset="-122"/>
                <a:ea typeface="隶书" pitchFamily="49" charset="-122"/>
              </a:rPr>
              <a:t>结构原理：</a:t>
            </a:r>
            <a:r>
              <a:rPr lang="en-US" altLang="zh-CN" smtClean="0">
                <a:solidFill>
                  <a:srgbClr val="006600"/>
                </a:solidFill>
                <a:latin typeface="隶书" pitchFamily="49" charset="-122"/>
                <a:ea typeface="隶书" pitchFamily="49" charset="-122"/>
              </a:rPr>
              <a:t>RF-P184-FIG-4-13</a:t>
            </a:r>
          </a:p>
          <a:p>
            <a:pPr eaLnBrk="1" hangingPunct="1"/>
            <a:r>
              <a:rPr lang="zh-CN" altLang="en-US" smtClean="0">
                <a:solidFill>
                  <a:srgbClr val="006600"/>
                </a:solidFill>
                <a:latin typeface="隶书" pitchFamily="49" charset="-122"/>
                <a:ea typeface="隶书" pitchFamily="49" charset="-122"/>
              </a:rPr>
              <a:t>工作原理：</a:t>
            </a:r>
          </a:p>
          <a:p>
            <a:pPr eaLnBrk="1" hangingPunct="1"/>
            <a:r>
              <a:rPr lang="zh-CN" altLang="en-US" smtClean="0">
                <a:solidFill>
                  <a:srgbClr val="006600"/>
                </a:solidFill>
                <a:latin typeface="隶书" pitchFamily="49" charset="-122"/>
                <a:ea typeface="隶书" pitchFamily="49" charset="-122"/>
              </a:rPr>
              <a:t>输入电流</a:t>
            </a:r>
            <a:r>
              <a:rPr lang="en-US" altLang="zh-CN" smtClean="0">
                <a:solidFill>
                  <a:srgbClr val="006600"/>
                </a:solidFill>
                <a:latin typeface="隶书" pitchFamily="49" charset="-122"/>
                <a:ea typeface="隶书" pitchFamily="49" charset="-122"/>
              </a:rPr>
              <a:t>I</a:t>
            </a:r>
            <a:r>
              <a:rPr lang="en-US" altLang="zh-CN" smtClean="0">
                <a:solidFill>
                  <a:srgbClr val="FF0066"/>
                </a:solidFill>
                <a:latin typeface="隶书" pitchFamily="49" charset="-122"/>
                <a:ea typeface="隶书" pitchFamily="49" charset="-122"/>
              </a:rPr>
              <a:t>↑</a:t>
            </a:r>
            <a:r>
              <a:rPr lang="en-US" altLang="zh-CN" smtClean="0">
                <a:solidFill>
                  <a:srgbClr val="006600"/>
                </a:solidFill>
                <a:latin typeface="隶书" pitchFamily="49" charset="-122"/>
                <a:ea typeface="隶书" pitchFamily="49" charset="-122"/>
              </a:rPr>
              <a:t>--</a:t>
            </a:r>
            <a:r>
              <a:rPr lang="zh-CN" altLang="en-US" smtClean="0">
                <a:solidFill>
                  <a:srgbClr val="006600"/>
                </a:solidFill>
                <a:latin typeface="隶书" pitchFamily="49" charset="-122"/>
                <a:ea typeface="隶书" pitchFamily="49" charset="-122"/>
              </a:rPr>
              <a:t>杠杆上部右转</a:t>
            </a:r>
            <a:r>
              <a:rPr lang="en-US" altLang="zh-CN" smtClean="0">
                <a:solidFill>
                  <a:srgbClr val="006600"/>
                </a:solidFill>
                <a:ea typeface="隶书" pitchFamily="49" charset="-122"/>
              </a:rPr>
              <a:t>—</a:t>
            </a:r>
            <a:r>
              <a:rPr lang="zh-CN" altLang="en-US" smtClean="0">
                <a:solidFill>
                  <a:srgbClr val="006600"/>
                </a:solidFill>
                <a:latin typeface="隶书" pitchFamily="49" charset="-122"/>
                <a:ea typeface="隶书" pitchFamily="49" charset="-122"/>
              </a:rPr>
              <a:t>喷嘴间隙</a:t>
            </a:r>
            <a:r>
              <a:rPr lang="zh-CN" altLang="en-US" smtClean="0">
                <a:solidFill>
                  <a:srgbClr val="FF0066"/>
                </a:solidFill>
                <a:latin typeface="隶书" pitchFamily="49" charset="-122"/>
                <a:ea typeface="隶书" pitchFamily="49" charset="-122"/>
              </a:rPr>
              <a:t>↓</a:t>
            </a:r>
            <a:r>
              <a:rPr lang="en-US" altLang="zh-CN" smtClean="0">
                <a:solidFill>
                  <a:srgbClr val="006600"/>
                </a:solidFill>
                <a:latin typeface="隶书" pitchFamily="49" charset="-122"/>
                <a:ea typeface="隶书" pitchFamily="49" charset="-122"/>
              </a:rPr>
              <a:t>--</a:t>
            </a:r>
            <a:r>
              <a:rPr lang="zh-CN" altLang="en-US" smtClean="0">
                <a:solidFill>
                  <a:srgbClr val="006600"/>
                </a:solidFill>
                <a:latin typeface="隶书" pitchFamily="49" charset="-122"/>
                <a:ea typeface="隶书" pitchFamily="49" charset="-122"/>
              </a:rPr>
              <a:t>控制压力</a:t>
            </a:r>
            <a:r>
              <a:rPr lang="en-US" altLang="zh-CN" i="1" smtClean="0">
                <a:solidFill>
                  <a:srgbClr val="006600"/>
                </a:solidFill>
                <a:latin typeface="隶书" pitchFamily="49" charset="-122"/>
                <a:ea typeface="隶书" pitchFamily="49" charset="-122"/>
              </a:rPr>
              <a:t>P</a:t>
            </a:r>
            <a:r>
              <a:rPr lang="en-US" altLang="zh-CN" smtClean="0">
                <a:solidFill>
                  <a:srgbClr val="FF0066"/>
                </a:solidFill>
                <a:latin typeface="隶书" pitchFamily="49" charset="-122"/>
                <a:ea typeface="隶书" pitchFamily="49" charset="-122"/>
              </a:rPr>
              <a:t>↑</a:t>
            </a:r>
            <a:r>
              <a:rPr lang="en-US" altLang="zh-CN" smtClean="0">
                <a:solidFill>
                  <a:srgbClr val="006600"/>
                </a:solidFill>
                <a:latin typeface="隶书" pitchFamily="49" charset="-122"/>
                <a:ea typeface="隶书" pitchFamily="49" charset="-122"/>
              </a:rPr>
              <a:t>--</a:t>
            </a:r>
            <a:r>
              <a:rPr lang="zh-CN" altLang="en-US" smtClean="0">
                <a:solidFill>
                  <a:srgbClr val="006600"/>
                </a:solidFill>
                <a:latin typeface="隶书" pitchFamily="49" charset="-122"/>
                <a:ea typeface="隶书" pitchFamily="49" charset="-122"/>
              </a:rPr>
              <a:t>推杆</a:t>
            </a:r>
            <a:r>
              <a:rPr lang="zh-CN" altLang="en-US" smtClean="0">
                <a:solidFill>
                  <a:srgbClr val="FF0066"/>
                </a:solidFill>
                <a:latin typeface="隶书" pitchFamily="49" charset="-122"/>
                <a:ea typeface="隶书" pitchFamily="49" charset="-122"/>
              </a:rPr>
              <a:t>↓</a:t>
            </a:r>
            <a:r>
              <a:rPr lang="en-US" altLang="zh-CN" smtClean="0">
                <a:solidFill>
                  <a:srgbClr val="006600"/>
                </a:solidFill>
                <a:latin typeface="隶书" pitchFamily="49" charset="-122"/>
                <a:ea typeface="隶书" pitchFamily="49" charset="-122"/>
              </a:rPr>
              <a:t>--</a:t>
            </a:r>
            <a:r>
              <a:rPr lang="zh-CN" altLang="en-US" smtClean="0">
                <a:solidFill>
                  <a:srgbClr val="006600"/>
                </a:solidFill>
                <a:latin typeface="隶书" pitchFamily="49" charset="-122"/>
                <a:ea typeface="隶书" pitchFamily="49" charset="-122"/>
              </a:rPr>
              <a:t>凸轮顺时针转动</a:t>
            </a:r>
            <a:r>
              <a:rPr lang="en-US" altLang="zh-CN" smtClean="0">
                <a:solidFill>
                  <a:srgbClr val="006600"/>
                </a:solidFill>
                <a:ea typeface="隶书" pitchFamily="49" charset="-122"/>
              </a:rPr>
              <a:t>—</a:t>
            </a:r>
            <a:r>
              <a:rPr lang="zh-CN" altLang="en-US" smtClean="0">
                <a:solidFill>
                  <a:srgbClr val="006600"/>
                </a:solidFill>
                <a:latin typeface="隶书" pitchFamily="49" charset="-122"/>
                <a:ea typeface="隶书" pitchFamily="49" charset="-122"/>
              </a:rPr>
              <a:t>挡板移出喷嘴</a:t>
            </a:r>
            <a:r>
              <a:rPr lang="en-US" altLang="zh-CN" smtClean="0">
                <a:solidFill>
                  <a:srgbClr val="006600"/>
                </a:solidFill>
                <a:ea typeface="隶书" pitchFamily="49" charset="-122"/>
              </a:rPr>
              <a:t>—</a:t>
            </a:r>
            <a:r>
              <a:rPr lang="zh-CN" altLang="en-US" smtClean="0">
                <a:solidFill>
                  <a:srgbClr val="006600"/>
                </a:solidFill>
                <a:latin typeface="隶书" pitchFamily="49" charset="-122"/>
                <a:ea typeface="隶书" pitchFamily="49" charset="-122"/>
              </a:rPr>
              <a:t>杠杆下部右转</a:t>
            </a:r>
            <a:r>
              <a:rPr lang="en-US" altLang="zh-CN" smtClean="0">
                <a:solidFill>
                  <a:srgbClr val="006600"/>
                </a:solidFill>
                <a:ea typeface="隶书" pitchFamily="49" charset="-122"/>
              </a:rPr>
              <a:t>—</a:t>
            </a:r>
            <a:r>
              <a:rPr lang="zh-CN" altLang="en-US" smtClean="0">
                <a:solidFill>
                  <a:srgbClr val="006600"/>
                </a:solidFill>
                <a:latin typeface="隶书" pitchFamily="49" charset="-122"/>
                <a:ea typeface="隶书" pitchFamily="49" charset="-122"/>
              </a:rPr>
              <a:t>系统平衡</a:t>
            </a:r>
          </a:p>
          <a:p>
            <a:pPr eaLnBrk="1" hangingPunct="1"/>
            <a:endParaRPr lang="en-US" altLang="zh-CN" smtClean="0">
              <a:solidFill>
                <a:srgbClr val="006600"/>
              </a:solidFill>
              <a:latin typeface="隶书" pitchFamily="49" charset="-122"/>
              <a:ea typeface="隶书" pitchFamily="49" charset="-122"/>
            </a:endParaRPr>
          </a:p>
        </p:txBody>
      </p:sp>
      <p:pic>
        <p:nvPicPr>
          <p:cNvPr id="59395" name="Picture 4" descr="0014">
            <a:hlinkClick r:id="rId2"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2852738"/>
            <a:ext cx="5746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12476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2770" name="Picture 2"/>
          <p:cNvPicPr>
            <a:picLocks noChangeAspect="1" noChangeArrowheads="1"/>
          </p:cNvPicPr>
          <p:nvPr/>
        </p:nvPicPr>
        <p:blipFill>
          <a:blip r:embed="rId2">
            <a:lum bright="-66000" contrast="90000"/>
            <a:grayscl/>
            <a:extLst>
              <a:ext uri="{28A0092B-C50C-407E-A947-70E740481C1C}">
                <a14:useLocalDpi xmlns:a14="http://schemas.microsoft.com/office/drawing/2010/main" val="0"/>
              </a:ext>
            </a:extLst>
          </a:blip>
          <a:srcRect/>
          <a:stretch>
            <a:fillRect/>
          </a:stretch>
        </p:blipFill>
        <p:spPr bwMode="auto">
          <a:xfrm>
            <a:off x="0" y="0"/>
            <a:ext cx="5791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2771" name="AutoShape 3"/>
          <p:cNvSpPr>
            <a:spLocks noChangeArrowheads="1"/>
          </p:cNvSpPr>
          <p:nvPr/>
        </p:nvSpPr>
        <p:spPr bwMode="auto">
          <a:xfrm>
            <a:off x="5410200" y="533400"/>
            <a:ext cx="3505200" cy="2286000"/>
          </a:xfrm>
          <a:prstGeom prst="wedgeRectCallout">
            <a:avLst>
              <a:gd name="adj1" fmla="val -69611"/>
              <a:gd name="adj2" fmla="val -19375"/>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信号电流通入力矩马达</a:t>
            </a:r>
            <a:r>
              <a:rPr kumimoji="1" lang="en-US" altLang="zh-CN" sz="2800">
                <a:latin typeface="Times New Roman" pitchFamily="18" charset="0"/>
              </a:rPr>
              <a:t>1</a:t>
            </a:r>
            <a:r>
              <a:rPr kumimoji="1" lang="zh-CN" altLang="en-US" sz="2800">
                <a:latin typeface="Times New Roman" pitchFamily="18" charset="0"/>
              </a:rPr>
              <a:t>的线圈时，它与永久磁钢作用后，对主杠杆产生一个力矩</a:t>
            </a:r>
          </a:p>
        </p:txBody>
      </p:sp>
      <p:sp>
        <p:nvSpPr>
          <p:cNvPr id="672772" name="AutoShape 4"/>
          <p:cNvSpPr>
            <a:spLocks noChangeArrowheads="1"/>
          </p:cNvSpPr>
          <p:nvPr/>
        </p:nvSpPr>
        <p:spPr bwMode="auto">
          <a:xfrm>
            <a:off x="5562600" y="3657600"/>
            <a:ext cx="3200400" cy="685800"/>
          </a:xfrm>
          <a:prstGeom prst="wedgeRectCallout">
            <a:avLst>
              <a:gd name="adj1" fmla="val -103722"/>
              <a:gd name="adj2" fmla="val -132870"/>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于是挡板靠近喷嘴</a:t>
            </a:r>
          </a:p>
        </p:txBody>
      </p:sp>
      <p:sp>
        <p:nvSpPr>
          <p:cNvPr id="672773" name="AutoShape 5"/>
          <p:cNvSpPr>
            <a:spLocks noChangeArrowheads="1"/>
          </p:cNvSpPr>
          <p:nvPr/>
        </p:nvSpPr>
        <p:spPr bwMode="auto">
          <a:xfrm>
            <a:off x="5715000" y="3048000"/>
            <a:ext cx="2743200" cy="685800"/>
          </a:xfrm>
          <a:prstGeom prst="wedgeRectCallout">
            <a:avLst>
              <a:gd name="adj1" fmla="val -83681"/>
              <a:gd name="adj2" fmla="val -42593"/>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经放大器放大后</a:t>
            </a:r>
          </a:p>
        </p:txBody>
      </p:sp>
      <p:sp>
        <p:nvSpPr>
          <p:cNvPr id="672774" name="AutoShape 6"/>
          <p:cNvSpPr>
            <a:spLocks noChangeArrowheads="1"/>
          </p:cNvSpPr>
          <p:nvPr/>
        </p:nvSpPr>
        <p:spPr bwMode="auto">
          <a:xfrm>
            <a:off x="533400" y="2286000"/>
            <a:ext cx="2743200" cy="1143000"/>
          </a:xfrm>
          <a:prstGeom prst="wedgeRectCallout">
            <a:avLst>
              <a:gd name="adj1" fmla="val -30958"/>
              <a:gd name="adj2" fmla="val -179722"/>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送入薄膜气室使杠杆向下移动</a:t>
            </a:r>
          </a:p>
        </p:txBody>
      </p:sp>
      <p:sp>
        <p:nvSpPr>
          <p:cNvPr id="672775" name="AutoShape 7"/>
          <p:cNvSpPr>
            <a:spLocks noChangeArrowheads="1"/>
          </p:cNvSpPr>
          <p:nvPr/>
        </p:nvSpPr>
        <p:spPr bwMode="auto">
          <a:xfrm>
            <a:off x="685800" y="2819400"/>
            <a:ext cx="2743200" cy="1143000"/>
          </a:xfrm>
          <a:prstGeom prst="wedgeRectCallout">
            <a:avLst>
              <a:gd name="adj1" fmla="val 34606"/>
              <a:gd name="adj2" fmla="val -127917"/>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并带动反馈杆绕其支点</a:t>
            </a:r>
            <a:r>
              <a:rPr kumimoji="1" lang="en-US" altLang="zh-CN" sz="2800">
                <a:latin typeface="Times New Roman" pitchFamily="18" charset="0"/>
              </a:rPr>
              <a:t>4</a:t>
            </a:r>
            <a:r>
              <a:rPr kumimoji="1" lang="zh-CN" altLang="en-US" sz="2800">
                <a:latin typeface="Times New Roman" pitchFamily="18" charset="0"/>
              </a:rPr>
              <a:t>转动</a:t>
            </a:r>
          </a:p>
        </p:txBody>
      </p:sp>
      <p:sp>
        <p:nvSpPr>
          <p:cNvPr id="672776" name="AutoShape 8"/>
          <p:cNvSpPr>
            <a:spLocks noChangeArrowheads="1"/>
          </p:cNvSpPr>
          <p:nvPr/>
        </p:nvSpPr>
        <p:spPr bwMode="auto">
          <a:xfrm>
            <a:off x="838200" y="2971800"/>
            <a:ext cx="2819400" cy="1828800"/>
          </a:xfrm>
          <a:prstGeom prst="wedgeRectCallout">
            <a:avLst>
              <a:gd name="adj1" fmla="val 8222"/>
              <a:gd name="adj2" fmla="val -106773"/>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连在同一轴上的反馈凸轮也作逆时针方向转动</a:t>
            </a:r>
          </a:p>
        </p:txBody>
      </p:sp>
      <p:sp>
        <p:nvSpPr>
          <p:cNvPr id="672777" name="AutoShape 9"/>
          <p:cNvSpPr>
            <a:spLocks noChangeArrowheads="1"/>
          </p:cNvSpPr>
          <p:nvPr/>
        </p:nvSpPr>
        <p:spPr bwMode="auto">
          <a:xfrm>
            <a:off x="990600" y="3886200"/>
            <a:ext cx="2819400" cy="1143000"/>
          </a:xfrm>
          <a:prstGeom prst="wedgeRectCallout">
            <a:avLst>
              <a:gd name="adj1" fmla="val -11657"/>
              <a:gd name="adj2" fmla="val -236389"/>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通过滚轮使副杠杆绕其支点偏转</a:t>
            </a:r>
          </a:p>
        </p:txBody>
      </p:sp>
      <p:sp>
        <p:nvSpPr>
          <p:cNvPr id="672778" name="AutoShape 10"/>
          <p:cNvSpPr>
            <a:spLocks noChangeArrowheads="1"/>
          </p:cNvSpPr>
          <p:nvPr/>
        </p:nvSpPr>
        <p:spPr bwMode="auto">
          <a:xfrm>
            <a:off x="1143000" y="4038600"/>
            <a:ext cx="2286000" cy="685800"/>
          </a:xfrm>
          <a:prstGeom prst="wedgeRectCallout">
            <a:avLst>
              <a:gd name="adj1" fmla="val 25694"/>
              <a:gd name="adj2" fmla="val -270370"/>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2800">
                <a:latin typeface="Times New Roman" pitchFamily="18" charset="0"/>
              </a:rPr>
              <a:t>拉伸反馈弹簧</a:t>
            </a:r>
          </a:p>
        </p:txBody>
      </p:sp>
      <p:sp>
        <p:nvSpPr>
          <p:cNvPr id="672779" name="Rectangle 11"/>
          <p:cNvSpPr>
            <a:spLocks noChangeArrowheads="1"/>
          </p:cNvSpPr>
          <p:nvPr/>
        </p:nvSpPr>
        <p:spPr bwMode="auto">
          <a:xfrm>
            <a:off x="5867400" y="228600"/>
            <a:ext cx="2743200" cy="628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55638"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45000"/>
              </a:lnSpc>
            </a:pPr>
            <a:r>
              <a:rPr kumimoji="1" lang="zh-CN" altLang="en-US" sz="2800">
                <a:latin typeface="Times New Roman" pitchFamily="18" charset="0"/>
              </a:rPr>
              <a:t>当反馈弹簧对主杠杆的拉力与力矩马达作用在主杠杆上的力两者力矩平衡时，仪表达到平衡状态，此时，一定的信号电流就对应于一定的阀门位置。</a:t>
            </a:r>
          </a:p>
        </p:txBody>
      </p:sp>
      <p:pic>
        <p:nvPicPr>
          <p:cNvPr id="60428" name="Picture 12" descr="0014">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6475413"/>
            <a:ext cx="5746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4047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672770"/>
                                        </p:tgtEl>
                                        <p:attrNameLst>
                                          <p:attrName>style.visibility</p:attrName>
                                        </p:attrNameLst>
                                      </p:cBhvr>
                                      <p:to>
                                        <p:strVal val="visible"/>
                                      </p:to>
                                    </p:set>
                                    <p:animEffect transition="in" filter="barn(inHorizontal)">
                                      <p:cBhvr>
                                        <p:cTn id="7" dur="500"/>
                                        <p:tgtEl>
                                          <p:spTgt spid="672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672771"/>
                                        </p:tgtEl>
                                        <p:attrNameLst>
                                          <p:attrName>style.visibility</p:attrName>
                                        </p:attrNameLst>
                                      </p:cBhvr>
                                      <p:to>
                                        <p:strVal val="visible"/>
                                      </p:to>
                                    </p:set>
                                    <p:animEffect transition="in" filter="barn(inHorizontal)">
                                      <p:cBhvr>
                                        <p:cTn id="12" dur="500"/>
                                        <p:tgtEl>
                                          <p:spTgt spid="672771"/>
                                        </p:tgtEl>
                                      </p:cBhvr>
                                    </p:animEffect>
                                  </p:childTnLst>
                                  <p:subTnLst>
                                    <p:set>
                                      <p:cBhvr override="childStyle">
                                        <p:cTn dur="1" fill="hold" display="0" masterRel="nextClick" afterEffect="1"/>
                                        <p:tgtEl>
                                          <p:spTgt spid="672771"/>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672772"/>
                                        </p:tgtEl>
                                        <p:attrNameLst>
                                          <p:attrName>style.visibility</p:attrName>
                                        </p:attrNameLst>
                                      </p:cBhvr>
                                      <p:to>
                                        <p:strVal val="visible"/>
                                      </p:to>
                                    </p:set>
                                    <p:animEffect transition="in" filter="barn(inHorizontal)">
                                      <p:cBhvr>
                                        <p:cTn id="17" dur="500"/>
                                        <p:tgtEl>
                                          <p:spTgt spid="672772"/>
                                        </p:tgtEl>
                                      </p:cBhvr>
                                    </p:animEffect>
                                  </p:childTnLst>
                                  <p:subTnLst>
                                    <p:set>
                                      <p:cBhvr override="childStyle">
                                        <p:cTn dur="1" fill="hold" display="0" masterRel="nextClick" afterEffect="1"/>
                                        <p:tgtEl>
                                          <p:spTgt spid="672772"/>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672773"/>
                                        </p:tgtEl>
                                        <p:attrNameLst>
                                          <p:attrName>style.visibility</p:attrName>
                                        </p:attrNameLst>
                                      </p:cBhvr>
                                      <p:to>
                                        <p:strVal val="visible"/>
                                      </p:to>
                                    </p:set>
                                    <p:animEffect transition="in" filter="barn(inHorizontal)">
                                      <p:cBhvr>
                                        <p:cTn id="22" dur="500"/>
                                        <p:tgtEl>
                                          <p:spTgt spid="672773"/>
                                        </p:tgtEl>
                                      </p:cBhvr>
                                    </p:animEffect>
                                  </p:childTnLst>
                                  <p:subTnLst>
                                    <p:set>
                                      <p:cBhvr override="childStyle">
                                        <p:cTn dur="1" fill="hold" display="0" masterRel="nextClick" afterEffect="1"/>
                                        <p:tgtEl>
                                          <p:spTgt spid="672773"/>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672774"/>
                                        </p:tgtEl>
                                        <p:attrNameLst>
                                          <p:attrName>style.visibility</p:attrName>
                                        </p:attrNameLst>
                                      </p:cBhvr>
                                      <p:to>
                                        <p:strVal val="visible"/>
                                      </p:to>
                                    </p:set>
                                    <p:animEffect transition="in" filter="barn(inHorizontal)">
                                      <p:cBhvr>
                                        <p:cTn id="27" dur="500"/>
                                        <p:tgtEl>
                                          <p:spTgt spid="672774"/>
                                        </p:tgtEl>
                                      </p:cBhvr>
                                    </p:animEffect>
                                  </p:childTnLst>
                                  <p:subTnLst>
                                    <p:set>
                                      <p:cBhvr override="childStyle">
                                        <p:cTn dur="1" fill="hold" display="0" masterRel="nextClick" afterEffect="1"/>
                                        <p:tgtEl>
                                          <p:spTgt spid="672774"/>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672775"/>
                                        </p:tgtEl>
                                        <p:attrNameLst>
                                          <p:attrName>style.visibility</p:attrName>
                                        </p:attrNameLst>
                                      </p:cBhvr>
                                      <p:to>
                                        <p:strVal val="visible"/>
                                      </p:to>
                                    </p:set>
                                    <p:animEffect transition="in" filter="barn(inHorizontal)">
                                      <p:cBhvr>
                                        <p:cTn id="32" dur="500"/>
                                        <p:tgtEl>
                                          <p:spTgt spid="672775"/>
                                        </p:tgtEl>
                                      </p:cBhvr>
                                    </p:animEffect>
                                  </p:childTnLst>
                                  <p:subTnLst>
                                    <p:set>
                                      <p:cBhvr override="childStyle">
                                        <p:cTn dur="1" fill="hold" display="0" masterRel="nextClick" afterEffect="1"/>
                                        <p:tgtEl>
                                          <p:spTgt spid="672775"/>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6" fill="hold" grpId="0" nodeType="clickEffect">
                                  <p:stCondLst>
                                    <p:cond delay="0"/>
                                  </p:stCondLst>
                                  <p:childTnLst>
                                    <p:set>
                                      <p:cBhvr>
                                        <p:cTn id="36" dur="1" fill="hold">
                                          <p:stCondLst>
                                            <p:cond delay="0"/>
                                          </p:stCondLst>
                                        </p:cTn>
                                        <p:tgtEl>
                                          <p:spTgt spid="672776"/>
                                        </p:tgtEl>
                                        <p:attrNameLst>
                                          <p:attrName>style.visibility</p:attrName>
                                        </p:attrNameLst>
                                      </p:cBhvr>
                                      <p:to>
                                        <p:strVal val="visible"/>
                                      </p:to>
                                    </p:set>
                                    <p:animEffect transition="in" filter="barn(inHorizontal)">
                                      <p:cBhvr>
                                        <p:cTn id="37" dur="500"/>
                                        <p:tgtEl>
                                          <p:spTgt spid="672776"/>
                                        </p:tgtEl>
                                      </p:cBhvr>
                                    </p:animEffect>
                                  </p:childTnLst>
                                  <p:subTnLst>
                                    <p:set>
                                      <p:cBhvr override="childStyle">
                                        <p:cTn dur="1" fill="hold" display="0" masterRel="nextClick" afterEffect="1"/>
                                        <p:tgtEl>
                                          <p:spTgt spid="672776"/>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6" fill="hold" grpId="0" nodeType="clickEffect">
                                  <p:stCondLst>
                                    <p:cond delay="0"/>
                                  </p:stCondLst>
                                  <p:childTnLst>
                                    <p:set>
                                      <p:cBhvr>
                                        <p:cTn id="41" dur="1" fill="hold">
                                          <p:stCondLst>
                                            <p:cond delay="0"/>
                                          </p:stCondLst>
                                        </p:cTn>
                                        <p:tgtEl>
                                          <p:spTgt spid="672777"/>
                                        </p:tgtEl>
                                        <p:attrNameLst>
                                          <p:attrName>style.visibility</p:attrName>
                                        </p:attrNameLst>
                                      </p:cBhvr>
                                      <p:to>
                                        <p:strVal val="visible"/>
                                      </p:to>
                                    </p:set>
                                    <p:animEffect transition="in" filter="barn(inHorizontal)">
                                      <p:cBhvr>
                                        <p:cTn id="42" dur="500"/>
                                        <p:tgtEl>
                                          <p:spTgt spid="672777"/>
                                        </p:tgtEl>
                                      </p:cBhvr>
                                    </p:animEffect>
                                  </p:childTnLst>
                                  <p:subTnLst>
                                    <p:set>
                                      <p:cBhvr override="childStyle">
                                        <p:cTn dur="1" fill="hold" display="0" masterRel="nextClick" afterEffect="1"/>
                                        <p:tgtEl>
                                          <p:spTgt spid="672777"/>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6" fill="hold" grpId="0" nodeType="clickEffect">
                                  <p:stCondLst>
                                    <p:cond delay="0"/>
                                  </p:stCondLst>
                                  <p:childTnLst>
                                    <p:set>
                                      <p:cBhvr>
                                        <p:cTn id="46" dur="1" fill="hold">
                                          <p:stCondLst>
                                            <p:cond delay="0"/>
                                          </p:stCondLst>
                                        </p:cTn>
                                        <p:tgtEl>
                                          <p:spTgt spid="672778"/>
                                        </p:tgtEl>
                                        <p:attrNameLst>
                                          <p:attrName>style.visibility</p:attrName>
                                        </p:attrNameLst>
                                      </p:cBhvr>
                                      <p:to>
                                        <p:strVal val="visible"/>
                                      </p:to>
                                    </p:set>
                                    <p:animEffect transition="in" filter="barn(inHorizontal)">
                                      <p:cBhvr>
                                        <p:cTn id="47" dur="500"/>
                                        <p:tgtEl>
                                          <p:spTgt spid="672778"/>
                                        </p:tgtEl>
                                      </p:cBhvr>
                                    </p:animEffect>
                                  </p:childTnLst>
                                  <p:subTnLst>
                                    <p:set>
                                      <p:cBhvr override="childStyle">
                                        <p:cTn dur="1" fill="hold" display="0" masterRel="nextClick" afterEffect="1"/>
                                        <p:tgtEl>
                                          <p:spTgt spid="672778"/>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6" fill="hold" grpId="0" nodeType="clickEffect">
                                  <p:stCondLst>
                                    <p:cond delay="0"/>
                                  </p:stCondLst>
                                  <p:childTnLst>
                                    <p:set>
                                      <p:cBhvr>
                                        <p:cTn id="51" dur="1" fill="hold">
                                          <p:stCondLst>
                                            <p:cond delay="0"/>
                                          </p:stCondLst>
                                        </p:cTn>
                                        <p:tgtEl>
                                          <p:spTgt spid="672779"/>
                                        </p:tgtEl>
                                        <p:attrNameLst>
                                          <p:attrName>style.visibility</p:attrName>
                                        </p:attrNameLst>
                                      </p:cBhvr>
                                      <p:to>
                                        <p:strVal val="visible"/>
                                      </p:to>
                                    </p:set>
                                    <p:animEffect transition="in" filter="barn(inHorizontal)">
                                      <p:cBhvr>
                                        <p:cTn id="52" dur="500"/>
                                        <p:tgtEl>
                                          <p:spTgt spid="672779"/>
                                        </p:tgtEl>
                                      </p:cBhvr>
                                    </p:animEffect>
                                  </p:childTnLst>
                                  <p:subTnLst>
                                    <p:set>
                                      <p:cBhvr override="childStyle">
                                        <p:cTn dur="1" fill="hold" display="0" masterRel="nextClick" afterEffect="1"/>
                                        <p:tgtEl>
                                          <p:spTgt spid="67277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animBg="1" autoUpdateAnimBg="0"/>
      <p:bldP spid="672772" grpId="0" animBg="1" autoUpdateAnimBg="0"/>
      <p:bldP spid="672773" grpId="0" animBg="1" autoUpdateAnimBg="0"/>
      <p:bldP spid="672774" grpId="0" animBg="1" autoUpdateAnimBg="0"/>
      <p:bldP spid="672775" grpId="0" animBg="1" autoUpdateAnimBg="0"/>
      <p:bldP spid="672776" grpId="0" animBg="1" autoUpdateAnimBg="0"/>
      <p:bldP spid="672777" grpId="0" animBg="1" autoUpdateAnimBg="0"/>
      <p:bldP spid="672778" grpId="0" animBg="1" autoUpdateAnimBg="0"/>
      <p:bldP spid="672779"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274638"/>
            <a:ext cx="6046788" cy="1143000"/>
          </a:xfrm>
        </p:spPr>
        <p:txBody>
          <a:bodyPr/>
          <a:lstStyle/>
          <a:p>
            <a:pPr eaLnBrk="1" hangingPunct="1"/>
            <a:r>
              <a:rPr lang="zh-CN" altLang="en-US" smtClean="0">
                <a:ea typeface="楷体_GB2312" pitchFamily="49" charset="-122"/>
              </a:rPr>
              <a:t>电动执行器</a:t>
            </a:r>
            <a:r>
              <a:rPr lang="zh-CN" altLang="en-US" smtClean="0"/>
              <a:t> </a:t>
            </a:r>
          </a:p>
        </p:txBody>
      </p:sp>
      <p:sp>
        <p:nvSpPr>
          <p:cNvPr id="61443" name="Rectangle 3"/>
          <p:cNvSpPr>
            <a:spLocks noChangeArrowheads="1"/>
          </p:cNvSpPr>
          <p:nvPr/>
        </p:nvSpPr>
        <p:spPr bwMode="auto">
          <a:xfrm>
            <a:off x="1116013" y="1398588"/>
            <a:ext cx="7086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400" b="0">
                <a:solidFill>
                  <a:srgbClr val="006600"/>
                </a:solidFill>
                <a:latin typeface="Times New Roman" pitchFamily="18" charset="0"/>
                <a:ea typeface="楷体_GB2312" pitchFamily="49" charset="-122"/>
              </a:rPr>
              <a:t>作用：将调节器输出的</a:t>
            </a:r>
            <a:r>
              <a:rPr lang="en-US" altLang="zh-CN" sz="2400" b="0">
                <a:solidFill>
                  <a:srgbClr val="006600"/>
                </a:solidFill>
                <a:latin typeface="Times New Roman" pitchFamily="18" charset="0"/>
                <a:ea typeface="楷体_GB2312" pitchFamily="49" charset="-122"/>
              </a:rPr>
              <a:t>4~20mA</a:t>
            </a:r>
            <a:r>
              <a:rPr lang="zh-CN" altLang="en-US" sz="2400" b="0">
                <a:solidFill>
                  <a:srgbClr val="006600"/>
                </a:solidFill>
                <a:latin typeface="Times New Roman" pitchFamily="18" charset="0"/>
                <a:ea typeface="楷体_GB2312" pitchFamily="49" charset="-122"/>
              </a:rPr>
              <a:t>信号转换成直线或角度位移。</a:t>
            </a:r>
          </a:p>
          <a:p>
            <a:pPr eaLnBrk="1" hangingPunct="1"/>
            <a:endParaRPr lang="zh-CN" altLang="en-US" sz="2400" b="0">
              <a:solidFill>
                <a:srgbClr val="006600"/>
              </a:solidFill>
              <a:latin typeface="Times New Roman" pitchFamily="18" charset="0"/>
              <a:ea typeface="楷体_GB2312" pitchFamily="49" charset="-122"/>
            </a:endParaRPr>
          </a:p>
          <a:p>
            <a:pPr eaLnBrk="1" hangingPunct="1"/>
            <a:r>
              <a:rPr lang="zh-CN" altLang="en-US" sz="2400" b="0">
                <a:solidFill>
                  <a:srgbClr val="006600"/>
                </a:solidFill>
                <a:latin typeface="Times New Roman" pitchFamily="18" charset="0"/>
                <a:ea typeface="楷体_GB2312" pitchFamily="49" charset="-122"/>
              </a:rPr>
              <a:t>组成：执行机构和调节阀（同一般执行器）</a:t>
            </a:r>
          </a:p>
          <a:p>
            <a:pPr eaLnBrk="1" hangingPunct="1"/>
            <a:endParaRPr lang="zh-CN" altLang="en-US" sz="2400" b="0">
              <a:solidFill>
                <a:srgbClr val="006600"/>
              </a:solidFill>
              <a:latin typeface="Times New Roman" pitchFamily="18" charset="0"/>
              <a:ea typeface="楷体_GB2312" pitchFamily="49" charset="-122"/>
            </a:endParaRPr>
          </a:p>
          <a:p>
            <a:pPr eaLnBrk="1" hangingPunct="1"/>
            <a:r>
              <a:rPr lang="zh-CN" altLang="en-US" sz="2400" b="0">
                <a:solidFill>
                  <a:srgbClr val="006600"/>
                </a:solidFill>
                <a:latin typeface="Times New Roman" pitchFamily="18" charset="0"/>
                <a:ea typeface="楷体_GB2312" pitchFamily="49" charset="-122"/>
              </a:rPr>
              <a:t>特点：执行器使用电动执行机构</a:t>
            </a:r>
            <a:r>
              <a:rPr lang="en-US" altLang="zh-CN" sz="2400" b="0">
                <a:solidFill>
                  <a:srgbClr val="006600"/>
                </a:solidFill>
                <a:latin typeface="Times New Roman" pitchFamily="18" charset="0"/>
                <a:ea typeface="楷体_GB2312" pitchFamily="49" charset="-122"/>
              </a:rPr>
              <a:t>---</a:t>
            </a:r>
            <a:r>
              <a:rPr lang="zh-CN" altLang="en-US" sz="2400" b="0">
                <a:solidFill>
                  <a:srgbClr val="006600"/>
                </a:solidFill>
                <a:latin typeface="Times New Roman" pitchFamily="18" charset="0"/>
                <a:ea typeface="楷体_GB2312" pitchFamily="49" charset="-122"/>
              </a:rPr>
              <a:t>利用电动机等启闭调节阀。</a:t>
            </a:r>
            <a:r>
              <a:rPr lang="zh-CN" altLang="en-US" b="0">
                <a:solidFill>
                  <a:srgbClr val="006600"/>
                </a:solidFill>
                <a:latin typeface="Times New Roman" pitchFamily="18" charset="0"/>
                <a:ea typeface="楷体_GB2312" pitchFamily="49" charset="-122"/>
              </a:rPr>
              <a:t> </a:t>
            </a:r>
          </a:p>
        </p:txBody>
      </p:sp>
    </p:spTree>
    <p:extLst>
      <p:ext uri="{BB962C8B-B14F-4D97-AF65-F5344CB8AC3E}">
        <p14:creationId xmlns:p14="http://schemas.microsoft.com/office/powerpoint/2010/main" val="886595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742950" y="334963"/>
            <a:ext cx="35512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kumimoji="1" lang="zh-CN" altLang="en-US" sz="2400">
                <a:solidFill>
                  <a:srgbClr val="000000"/>
                </a:solidFill>
                <a:latin typeface="Arial Black" pitchFamily="34" charset="0"/>
              </a:rPr>
              <a:t>（一）</a:t>
            </a:r>
            <a:r>
              <a:rPr kumimoji="1" lang="zh-CN" altLang="en-US" sz="3200">
                <a:solidFill>
                  <a:srgbClr val="000000"/>
                </a:solidFill>
              </a:rPr>
              <a:t>电动执行机构</a:t>
            </a:r>
          </a:p>
        </p:txBody>
      </p:sp>
      <p:sp>
        <p:nvSpPr>
          <p:cNvPr id="62467" name="Text Box 3"/>
          <p:cNvSpPr txBox="1">
            <a:spLocks noChangeArrowheads="1"/>
          </p:cNvSpPr>
          <p:nvPr/>
        </p:nvSpPr>
        <p:spPr bwMode="auto">
          <a:xfrm>
            <a:off x="696913" y="1052513"/>
            <a:ext cx="7837487"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2700" b="0">
                <a:solidFill>
                  <a:srgbClr val="000000"/>
                </a:solidFill>
              </a:rPr>
              <a:t>电动执行机构有角行程和直行程两种，是以两相交流电机为动力的位置伺服机构，它将输入的直流电流信号线性地转换成位移量。</a:t>
            </a:r>
          </a:p>
        </p:txBody>
      </p:sp>
      <p:sp>
        <p:nvSpPr>
          <p:cNvPr id="62468" name="Text Box 4"/>
          <p:cNvSpPr txBox="1">
            <a:spLocks noChangeArrowheads="1"/>
          </p:cNvSpPr>
          <p:nvPr/>
        </p:nvSpPr>
        <p:spPr bwMode="auto">
          <a:xfrm>
            <a:off x="468313" y="2667000"/>
            <a:ext cx="52466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zh-CN" altLang="en-US" sz="3000">
                <a:solidFill>
                  <a:srgbClr val="000000"/>
                </a:solidFill>
              </a:rPr>
              <a:t>基本结构和工作原理</a:t>
            </a:r>
          </a:p>
        </p:txBody>
      </p:sp>
      <p:sp>
        <p:nvSpPr>
          <p:cNvPr id="62469" name="Rectangle 5"/>
          <p:cNvSpPr>
            <a:spLocks noChangeArrowheads="1"/>
          </p:cNvSpPr>
          <p:nvPr/>
        </p:nvSpPr>
        <p:spPr bwMode="auto">
          <a:xfrm>
            <a:off x="1152525" y="3941763"/>
            <a:ext cx="1368425" cy="503237"/>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伺服放大器</a:t>
            </a:r>
          </a:p>
        </p:txBody>
      </p:sp>
      <p:sp>
        <p:nvSpPr>
          <p:cNvPr id="62470" name="Rectangle 6"/>
          <p:cNvSpPr>
            <a:spLocks noChangeArrowheads="1"/>
          </p:cNvSpPr>
          <p:nvPr/>
        </p:nvSpPr>
        <p:spPr bwMode="auto">
          <a:xfrm>
            <a:off x="5688013" y="5094288"/>
            <a:ext cx="1368425" cy="503237"/>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位置发送器</a:t>
            </a:r>
          </a:p>
        </p:txBody>
      </p:sp>
      <p:sp>
        <p:nvSpPr>
          <p:cNvPr id="62471" name="Rectangle 7"/>
          <p:cNvSpPr>
            <a:spLocks noChangeArrowheads="1"/>
          </p:cNvSpPr>
          <p:nvPr/>
        </p:nvSpPr>
        <p:spPr bwMode="auto">
          <a:xfrm>
            <a:off x="4819650" y="3925888"/>
            <a:ext cx="1081088" cy="503237"/>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伺服电机</a:t>
            </a:r>
          </a:p>
        </p:txBody>
      </p:sp>
      <p:sp>
        <p:nvSpPr>
          <p:cNvPr id="62472" name="Rectangle 8"/>
          <p:cNvSpPr>
            <a:spLocks noChangeArrowheads="1"/>
          </p:cNvSpPr>
          <p:nvPr/>
        </p:nvSpPr>
        <p:spPr bwMode="auto">
          <a:xfrm>
            <a:off x="3009900" y="3941763"/>
            <a:ext cx="935038" cy="503237"/>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操作器</a:t>
            </a:r>
          </a:p>
        </p:txBody>
      </p:sp>
      <p:sp>
        <p:nvSpPr>
          <p:cNvPr id="62473" name="Rectangle 9"/>
          <p:cNvSpPr>
            <a:spLocks noChangeArrowheads="1"/>
          </p:cNvSpPr>
          <p:nvPr/>
        </p:nvSpPr>
        <p:spPr bwMode="auto">
          <a:xfrm>
            <a:off x="6692900" y="3927475"/>
            <a:ext cx="1081088" cy="503238"/>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减速器</a:t>
            </a:r>
          </a:p>
        </p:txBody>
      </p:sp>
      <p:sp>
        <p:nvSpPr>
          <p:cNvPr id="62474" name="Line 10"/>
          <p:cNvSpPr>
            <a:spLocks noChangeShapeType="1"/>
          </p:cNvSpPr>
          <p:nvPr/>
        </p:nvSpPr>
        <p:spPr bwMode="auto">
          <a:xfrm>
            <a:off x="2520950" y="4157663"/>
            <a:ext cx="503238"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75" name="Line 11"/>
          <p:cNvSpPr>
            <a:spLocks noChangeShapeType="1"/>
          </p:cNvSpPr>
          <p:nvPr/>
        </p:nvSpPr>
        <p:spPr bwMode="auto">
          <a:xfrm>
            <a:off x="3960813" y="4157663"/>
            <a:ext cx="863600"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76" name="Line 12"/>
          <p:cNvSpPr>
            <a:spLocks noChangeShapeType="1"/>
          </p:cNvSpPr>
          <p:nvPr/>
        </p:nvSpPr>
        <p:spPr bwMode="auto">
          <a:xfrm>
            <a:off x="5905500" y="4157663"/>
            <a:ext cx="792163"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77" name="Line 13"/>
          <p:cNvSpPr>
            <a:spLocks noChangeShapeType="1"/>
          </p:cNvSpPr>
          <p:nvPr/>
        </p:nvSpPr>
        <p:spPr bwMode="auto">
          <a:xfrm>
            <a:off x="7769225" y="4157663"/>
            <a:ext cx="1008063"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78" name="Line 14"/>
          <p:cNvSpPr>
            <a:spLocks noChangeShapeType="1"/>
          </p:cNvSpPr>
          <p:nvPr/>
        </p:nvSpPr>
        <p:spPr bwMode="auto">
          <a:xfrm>
            <a:off x="8280400" y="4157663"/>
            <a:ext cx="0" cy="1152525"/>
          </a:xfrm>
          <a:prstGeom prst="line">
            <a:avLst/>
          </a:prstGeom>
          <a:noFill/>
          <a:ln w="9525" cap="rnd">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9" name="Line 15"/>
          <p:cNvSpPr>
            <a:spLocks noChangeShapeType="1"/>
          </p:cNvSpPr>
          <p:nvPr/>
        </p:nvSpPr>
        <p:spPr bwMode="auto">
          <a:xfrm flipH="1">
            <a:off x="7056438" y="5310188"/>
            <a:ext cx="1223962"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0" name="Line 16"/>
          <p:cNvSpPr>
            <a:spLocks noChangeShapeType="1"/>
          </p:cNvSpPr>
          <p:nvPr/>
        </p:nvSpPr>
        <p:spPr bwMode="auto">
          <a:xfrm flipH="1">
            <a:off x="576263" y="5338763"/>
            <a:ext cx="5111750" cy="0"/>
          </a:xfrm>
          <a:prstGeom prst="line">
            <a:avLst/>
          </a:prstGeom>
          <a:noFill/>
          <a:ln w="9525" cap="rnd">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1" name="Line 17"/>
          <p:cNvSpPr>
            <a:spLocks noChangeShapeType="1"/>
          </p:cNvSpPr>
          <p:nvPr/>
        </p:nvSpPr>
        <p:spPr bwMode="auto">
          <a:xfrm flipV="1">
            <a:off x="3455988" y="4445000"/>
            <a:ext cx="0" cy="865188"/>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2" name="Line 18"/>
          <p:cNvSpPr>
            <a:spLocks noChangeShapeType="1"/>
          </p:cNvSpPr>
          <p:nvPr/>
        </p:nvSpPr>
        <p:spPr bwMode="auto">
          <a:xfrm flipV="1">
            <a:off x="576263" y="4300538"/>
            <a:ext cx="0" cy="1009650"/>
          </a:xfrm>
          <a:prstGeom prst="line">
            <a:avLst/>
          </a:prstGeom>
          <a:noFill/>
          <a:ln w="9525" cap="rnd">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3" name="Line 19"/>
          <p:cNvSpPr>
            <a:spLocks noChangeShapeType="1"/>
          </p:cNvSpPr>
          <p:nvPr/>
        </p:nvSpPr>
        <p:spPr bwMode="auto">
          <a:xfrm>
            <a:off x="576263" y="4300538"/>
            <a:ext cx="576262" cy="0"/>
          </a:xfrm>
          <a:prstGeom prst="line">
            <a:avLst/>
          </a:prstGeom>
          <a:noFill/>
          <a:ln w="9525" cap="rnd">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4" name="Line 20"/>
          <p:cNvSpPr>
            <a:spLocks noChangeShapeType="1"/>
          </p:cNvSpPr>
          <p:nvPr/>
        </p:nvSpPr>
        <p:spPr bwMode="auto">
          <a:xfrm>
            <a:off x="431800" y="4084638"/>
            <a:ext cx="720725" cy="0"/>
          </a:xfrm>
          <a:prstGeom prst="line">
            <a:avLst/>
          </a:prstGeom>
          <a:noFill/>
          <a:ln w="9525" cap="rnd">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5" name="Rectangle 21"/>
          <p:cNvSpPr>
            <a:spLocks noChangeArrowheads="1"/>
          </p:cNvSpPr>
          <p:nvPr/>
        </p:nvSpPr>
        <p:spPr bwMode="auto">
          <a:xfrm>
            <a:off x="3600450" y="4518025"/>
            <a:ext cx="647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lIns="0" r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zh-CN" altLang="en-US" b="0">
                <a:solidFill>
                  <a:srgbClr val="000000"/>
                </a:solidFill>
              </a:rPr>
              <a:t>阀位</a:t>
            </a:r>
          </a:p>
          <a:p>
            <a:pPr algn="ctr" eaLnBrk="1" hangingPunct="1"/>
            <a:r>
              <a:rPr kumimoji="1" lang="zh-CN" altLang="en-US" b="0">
                <a:solidFill>
                  <a:srgbClr val="000000"/>
                </a:solidFill>
              </a:rPr>
              <a:t>指示</a:t>
            </a:r>
          </a:p>
        </p:txBody>
      </p:sp>
      <p:sp>
        <p:nvSpPr>
          <p:cNvPr id="62486" name="Rectangle 22"/>
          <p:cNvSpPr>
            <a:spLocks noChangeArrowheads="1"/>
          </p:cNvSpPr>
          <p:nvPr/>
        </p:nvSpPr>
        <p:spPr bwMode="auto">
          <a:xfrm>
            <a:off x="936625" y="3581400"/>
            <a:ext cx="1800225" cy="2303463"/>
          </a:xfrm>
          <a:prstGeom prst="rect">
            <a:avLst/>
          </a:prstGeom>
          <a:noFill/>
          <a:ln w="9525">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62487" name="Rectangle 23"/>
          <p:cNvSpPr>
            <a:spLocks noChangeArrowheads="1"/>
          </p:cNvSpPr>
          <p:nvPr/>
        </p:nvSpPr>
        <p:spPr bwMode="auto">
          <a:xfrm>
            <a:off x="4321175" y="3581400"/>
            <a:ext cx="4103688" cy="2303463"/>
          </a:xfrm>
          <a:prstGeom prst="rect">
            <a:avLst/>
          </a:prstGeom>
          <a:noFill/>
          <a:ln w="9525">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62488" name="Text Box 24"/>
          <p:cNvSpPr txBox="1">
            <a:spLocks noChangeArrowheads="1"/>
          </p:cNvSpPr>
          <p:nvPr/>
        </p:nvSpPr>
        <p:spPr bwMode="auto">
          <a:xfrm>
            <a:off x="1296988" y="5453063"/>
            <a:ext cx="1223962" cy="376237"/>
          </a:xfrm>
          <a:prstGeom prst="rect">
            <a:avLst/>
          </a:prstGeom>
          <a:noFill/>
          <a:ln w="9525" cap="rnd">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b="0">
                <a:solidFill>
                  <a:srgbClr val="000000"/>
                </a:solidFill>
              </a:rPr>
              <a:t>放大器</a:t>
            </a:r>
          </a:p>
        </p:txBody>
      </p:sp>
      <p:sp>
        <p:nvSpPr>
          <p:cNvPr id="62489" name="Text Box 25"/>
          <p:cNvSpPr txBox="1">
            <a:spLocks noChangeArrowheads="1"/>
          </p:cNvSpPr>
          <p:nvPr/>
        </p:nvSpPr>
        <p:spPr bwMode="auto">
          <a:xfrm>
            <a:off x="7129463" y="5453063"/>
            <a:ext cx="12239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b="0">
                <a:solidFill>
                  <a:srgbClr val="000000"/>
                </a:solidFill>
              </a:rPr>
              <a:t>执行机构</a:t>
            </a:r>
          </a:p>
        </p:txBody>
      </p:sp>
      <p:sp>
        <p:nvSpPr>
          <p:cNvPr id="62490" name="Text Box 26"/>
          <p:cNvSpPr txBox="1">
            <a:spLocks noChangeArrowheads="1"/>
          </p:cNvSpPr>
          <p:nvPr/>
        </p:nvSpPr>
        <p:spPr bwMode="auto">
          <a:xfrm>
            <a:off x="0" y="3652838"/>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en-US" altLang="zh-CN" sz="1600" b="0">
                <a:solidFill>
                  <a:srgbClr val="000000"/>
                </a:solidFill>
                <a:latin typeface="Times New Roman" pitchFamily="18" charset="0"/>
              </a:rPr>
              <a:t>4</a:t>
            </a:r>
            <a:r>
              <a:rPr kumimoji="1" lang="zh-CN" altLang="en-US" sz="1600" b="0">
                <a:solidFill>
                  <a:srgbClr val="000000"/>
                </a:solidFill>
                <a:latin typeface="Times New Roman" pitchFamily="18" charset="0"/>
              </a:rPr>
              <a:t>～</a:t>
            </a:r>
            <a:r>
              <a:rPr kumimoji="1" lang="en-US" altLang="zh-CN" sz="1600" b="0">
                <a:solidFill>
                  <a:srgbClr val="000000"/>
                </a:solidFill>
                <a:latin typeface="Times New Roman" pitchFamily="18" charset="0"/>
              </a:rPr>
              <a:t>20mA</a:t>
            </a:r>
          </a:p>
        </p:txBody>
      </p:sp>
      <p:sp>
        <p:nvSpPr>
          <p:cNvPr id="62491" name="Text Box 27"/>
          <p:cNvSpPr txBox="1">
            <a:spLocks noChangeArrowheads="1"/>
          </p:cNvSpPr>
          <p:nvPr/>
        </p:nvSpPr>
        <p:spPr bwMode="auto">
          <a:xfrm>
            <a:off x="71438" y="38687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b="0" i="1">
                <a:solidFill>
                  <a:srgbClr val="000000"/>
                </a:solidFill>
                <a:latin typeface="Times New Roman" pitchFamily="18" charset="0"/>
              </a:rPr>
              <a:t>I</a:t>
            </a:r>
            <a:r>
              <a:rPr kumimoji="1" lang="en-US" altLang="zh-CN" b="0" baseline="-10000">
                <a:solidFill>
                  <a:srgbClr val="000000"/>
                </a:solidFill>
                <a:latin typeface="Times New Roman" pitchFamily="18" charset="0"/>
              </a:rPr>
              <a:t>i</a:t>
            </a:r>
          </a:p>
        </p:txBody>
      </p:sp>
      <p:sp>
        <p:nvSpPr>
          <p:cNvPr id="62492" name="Text Box 28"/>
          <p:cNvSpPr txBox="1">
            <a:spLocks noChangeArrowheads="1"/>
          </p:cNvSpPr>
          <p:nvPr/>
        </p:nvSpPr>
        <p:spPr bwMode="auto">
          <a:xfrm>
            <a:off x="258763" y="423068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n-US" altLang="zh-CN" b="0" i="1">
                <a:solidFill>
                  <a:srgbClr val="000000"/>
                </a:solidFill>
                <a:latin typeface="Times New Roman" pitchFamily="18" charset="0"/>
              </a:rPr>
              <a:t>I</a:t>
            </a:r>
            <a:r>
              <a:rPr kumimoji="1" lang="en-US" altLang="zh-CN" b="0" baseline="-16000">
                <a:solidFill>
                  <a:srgbClr val="000000"/>
                </a:solidFill>
                <a:latin typeface="Times New Roman" pitchFamily="18" charset="0"/>
              </a:rPr>
              <a:t>f</a:t>
            </a:r>
          </a:p>
        </p:txBody>
      </p:sp>
      <p:sp>
        <p:nvSpPr>
          <p:cNvPr id="62493" name="Text Box 29"/>
          <p:cNvSpPr txBox="1">
            <a:spLocks noChangeArrowheads="1"/>
          </p:cNvSpPr>
          <p:nvPr/>
        </p:nvSpPr>
        <p:spPr bwMode="auto">
          <a:xfrm>
            <a:off x="8459788" y="3725863"/>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kumimoji="1" lang="el-GR" altLang="zh-CN" sz="2000" b="0" i="1">
                <a:solidFill>
                  <a:srgbClr val="000000"/>
                </a:solidFill>
                <a:latin typeface="Times New Roman" pitchFamily="18" charset="0"/>
                <a:cs typeface="Times New Roman" pitchFamily="18" charset="0"/>
              </a:rPr>
              <a:t>θ</a:t>
            </a:r>
            <a:endParaRPr kumimoji="1" lang="el-GR" altLang="zh-CN" sz="2000" b="0">
              <a:solidFill>
                <a:srgbClr val="000000"/>
              </a:solidFill>
              <a:latin typeface="Times New Roman" pitchFamily="18" charset="0"/>
              <a:cs typeface="Times New Roman" pitchFamily="18" charset="0"/>
            </a:endParaRPr>
          </a:p>
        </p:txBody>
      </p:sp>
      <p:sp>
        <p:nvSpPr>
          <p:cNvPr id="62494" name="Text Box 30"/>
          <p:cNvSpPr txBox="1">
            <a:spLocks noChangeArrowheads="1"/>
          </p:cNvSpPr>
          <p:nvPr/>
        </p:nvSpPr>
        <p:spPr bwMode="auto">
          <a:xfrm>
            <a:off x="2843213" y="6037263"/>
            <a:ext cx="3384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kumimoji="1" lang="zh-CN" altLang="en-US" sz="2000">
                <a:solidFill>
                  <a:srgbClr val="000000"/>
                </a:solidFill>
              </a:rPr>
              <a:t>电动执行机构方框图</a:t>
            </a:r>
          </a:p>
        </p:txBody>
      </p:sp>
      <p:sp>
        <p:nvSpPr>
          <p:cNvPr id="62495" name="Rectangle 31"/>
          <p:cNvSpPr>
            <a:spLocks noChangeArrowheads="1"/>
          </p:cNvSpPr>
          <p:nvPr/>
        </p:nvSpPr>
        <p:spPr bwMode="auto">
          <a:xfrm>
            <a:off x="8382000" y="4267200"/>
            <a:ext cx="6413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lIns="0" tIns="0" rIns="0" bIns="0"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kumimoji="1" lang="en-US" altLang="zh-CN" sz="1600" b="0">
                <a:solidFill>
                  <a:srgbClr val="000000"/>
                </a:solidFill>
                <a:latin typeface="Times New Roman" pitchFamily="18" charset="0"/>
              </a:rPr>
              <a:t>0~90</a:t>
            </a:r>
            <a:r>
              <a:rPr kumimoji="1" lang="en-US" altLang="zh-CN" sz="1400" baseline="46000">
                <a:solidFill>
                  <a:srgbClr val="000000"/>
                </a:solidFill>
                <a:latin typeface="Times New Roman" pitchFamily="18" charset="0"/>
              </a:rPr>
              <a:t>O</a:t>
            </a:r>
          </a:p>
        </p:txBody>
      </p:sp>
    </p:spTree>
    <p:extLst>
      <p:ext uri="{BB962C8B-B14F-4D97-AF65-F5344CB8AC3E}">
        <p14:creationId xmlns:p14="http://schemas.microsoft.com/office/powerpoint/2010/main" val="41667624"/>
      </p:ext>
    </p:extLst>
  </p:cSld>
  <p:clrMapOvr>
    <a:masterClrMapping/>
  </p:clrMapOvr>
  <p:transition>
    <p:cover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0"/>
            <a:ext cx="4211638"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620713"/>
            <a:ext cx="39243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32274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图4-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0350"/>
            <a:ext cx="8820150" cy="59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751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ChangeArrowheads="1"/>
          </p:cNvSpPr>
          <p:nvPr/>
        </p:nvSpPr>
        <p:spPr bwMode="auto">
          <a:xfrm>
            <a:off x="1331913" y="333375"/>
            <a:ext cx="54721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4400" b="0">
                <a:solidFill>
                  <a:srgbClr val="006600"/>
                </a:solidFill>
                <a:latin typeface="Times New Roman" pitchFamily="18" charset="0"/>
                <a:ea typeface="隶书" pitchFamily="49" charset="-122"/>
              </a:rPr>
              <a:t>电动执行器原理框图</a:t>
            </a:r>
            <a:r>
              <a:rPr lang="zh-CN" altLang="en-US" sz="3600">
                <a:latin typeface="Times New Roman" pitchFamily="18" charset="0"/>
                <a:ea typeface="楷体_GB2312" pitchFamily="49" charset="-122"/>
              </a:rPr>
              <a:t> </a:t>
            </a:r>
          </a:p>
        </p:txBody>
      </p:sp>
      <p:sp>
        <p:nvSpPr>
          <p:cNvPr id="27652" name="Rectangle 4"/>
          <p:cNvSpPr>
            <a:spLocks noChangeArrowheads="1"/>
          </p:cNvSpPr>
          <p:nvPr/>
        </p:nvSpPr>
        <p:spPr bwMode="auto">
          <a:xfrm>
            <a:off x="0"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7650" name="Object 5"/>
          <p:cNvGraphicFramePr>
            <a:graphicFrameLocks noChangeAspect="1"/>
          </p:cNvGraphicFramePr>
          <p:nvPr/>
        </p:nvGraphicFramePr>
        <p:xfrm>
          <a:off x="684213" y="1341438"/>
          <a:ext cx="6913562" cy="1827212"/>
        </p:xfrm>
        <a:graphic>
          <a:graphicData uri="http://schemas.openxmlformats.org/presentationml/2006/ole">
            <mc:AlternateContent xmlns:mc="http://schemas.openxmlformats.org/markup-compatibility/2006">
              <mc:Choice xmlns:v="urn:schemas-microsoft-com:vml" Requires="v">
                <p:oleObj spid="_x0000_s27672" name="Visio" r:id="rId3" imgW="4200144" imgH="1116787" progId="Visio.Drawing.11">
                  <p:embed/>
                </p:oleObj>
              </mc:Choice>
              <mc:Fallback>
                <p:oleObj name="Visio" r:id="rId3" imgW="4200144" imgH="111678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341438"/>
                        <a:ext cx="6913562" cy="182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3" name="Rectangle 6"/>
          <p:cNvSpPr>
            <a:spLocks noChangeArrowheads="1"/>
          </p:cNvSpPr>
          <p:nvPr/>
        </p:nvSpPr>
        <p:spPr bwMode="auto">
          <a:xfrm>
            <a:off x="395288" y="3500438"/>
            <a:ext cx="79216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5000"/>
              </a:lnSpc>
            </a:pPr>
            <a:r>
              <a:rPr lang="zh-CN" altLang="en-US" sz="2400">
                <a:latin typeface="楷体_GB2312" pitchFamily="49" charset="-122"/>
                <a:ea typeface="楷体_GB2312" pitchFamily="49" charset="-122"/>
              </a:rPr>
              <a:t>常用电动执行器的要求：</a:t>
            </a:r>
            <a:r>
              <a:rPr lang="zh-CN" altLang="en-US" sz="2400">
                <a:solidFill>
                  <a:srgbClr val="006600"/>
                </a:solidFill>
                <a:latin typeface="楷体_GB2312" pitchFamily="49" charset="-122"/>
                <a:ea typeface="楷体_GB2312" pitchFamily="49" charset="-122"/>
              </a:rPr>
              <a:t>能够频繁启动、能长期处于过载状态。</a:t>
            </a:r>
          </a:p>
          <a:p>
            <a:pPr eaLnBrk="1" hangingPunct="1">
              <a:lnSpc>
                <a:spcPct val="125000"/>
              </a:lnSpc>
            </a:pPr>
            <a:r>
              <a:rPr lang="zh-CN" altLang="en-US" sz="2400">
                <a:latin typeface="楷体_GB2312" pitchFamily="49" charset="-122"/>
                <a:ea typeface="楷体_GB2312" pitchFamily="49" charset="-122"/>
              </a:rPr>
              <a:t>具体措施</a:t>
            </a:r>
            <a:r>
              <a:rPr lang="zh-CN" altLang="en-US" sz="2400">
                <a:solidFill>
                  <a:schemeClr val="hlink"/>
                </a:solidFill>
                <a:latin typeface="楷体_GB2312" pitchFamily="49" charset="-122"/>
                <a:ea typeface="楷体_GB2312" pitchFamily="49" charset="-122"/>
              </a:rPr>
              <a:t>：</a:t>
            </a:r>
            <a:r>
              <a:rPr lang="zh-CN" altLang="en-US" sz="2400">
                <a:solidFill>
                  <a:srgbClr val="006600"/>
                </a:solidFill>
                <a:latin typeface="楷体_GB2312" pitchFamily="49" charset="-122"/>
                <a:ea typeface="楷体_GB2312" pitchFamily="49" charset="-122"/>
              </a:rPr>
              <a:t>采用专用异步机，转子电阻大</a:t>
            </a:r>
            <a:r>
              <a:rPr lang="en-US" altLang="zh-CN" sz="2400">
                <a:solidFill>
                  <a:srgbClr val="006600"/>
                </a:solidFill>
                <a:latin typeface="楷体_GB2312" pitchFamily="49" charset="-122"/>
                <a:ea typeface="楷体_GB2312" pitchFamily="49" charset="-122"/>
              </a:rPr>
              <a:t>---</a:t>
            </a:r>
            <a:r>
              <a:rPr lang="zh-CN" altLang="en-US" sz="2400">
                <a:solidFill>
                  <a:srgbClr val="006600"/>
                </a:solidFill>
                <a:latin typeface="楷体_GB2312" pitchFamily="49" charset="-122"/>
                <a:ea typeface="楷体_GB2312" pitchFamily="49" charset="-122"/>
              </a:rPr>
              <a:t>启动电小、堵转时温升不超限。</a:t>
            </a:r>
          </a:p>
        </p:txBody>
      </p:sp>
    </p:spTree>
    <p:extLst>
      <p:ext uri="{BB962C8B-B14F-4D97-AF65-F5344CB8AC3E}">
        <p14:creationId xmlns:p14="http://schemas.microsoft.com/office/powerpoint/2010/main" val="23481546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7" name="Group 3"/>
          <p:cNvGrpSpPr>
            <a:grpSpLocks/>
          </p:cNvGrpSpPr>
          <p:nvPr/>
        </p:nvGrpSpPr>
        <p:grpSpPr bwMode="auto">
          <a:xfrm>
            <a:off x="611188" y="588963"/>
            <a:ext cx="7848600" cy="4927600"/>
            <a:chOff x="476" y="527"/>
            <a:chExt cx="4944" cy="3104"/>
          </a:xfrm>
        </p:grpSpPr>
        <p:pic>
          <p:nvPicPr>
            <p:cNvPr id="36869" name="Picture 4" descr="反应器2"/>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476" y="527"/>
              <a:ext cx="4944" cy="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 Box 5"/>
            <p:cNvSpPr txBox="1">
              <a:spLocks noChangeArrowheads="1"/>
            </p:cNvSpPr>
            <p:nvPr/>
          </p:nvSpPr>
          <p:spPr bwMode="auto">
            <a:xfrm>
              <a:off x="3288" y="663"/>
              <a:ext cx="54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spcBef>
                  <a:spcPct val="50000"/>
                </a:spcBef>
              </a:pPr>
              <a:r>
                <a:rPr lang="zh-CN" altLang="en-US" sz="1600" b="0">
                  <a:solidFill>
                    <a:srgbClr val="000000"/>
                  </a:solidFill>
                  <a:latin typeface="宋体" pitchFamily="2" charset="-122"/>
                </a:rPr>
                <a:t>温度变送器</a:t>
              </a:r>
            </a:p>
          </p:txBody>
        </p:sp>
        <p:sp>
          <p:nvSpPr>
            <p:cNvPr id="36871" name="Text Box 6"/>
            <p:cNvSpPr txBox="1">
              <a:spLocks noChangeArrowheads="1"/>
            </p:cNvSpPr>
            <p:nvPr/>
          </p:nvSpPr>
          <p:spPr bwMode="auto">
            <a:xfrm>
              <a:off x="4059" y="663"/>
              <a:ext cx="545"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1600" b="0">
                  <a:solidFill>
                    <a:srgbClr val="000000"/>
                  </a:solidFill>
                  <a:latin typeface="宋体" pitchFamily="2" charset="-122"/>
                </a:rPr>
                <a:t>调节器</a:t>
              </a:r>
            </a:p>
          </p:txBody>
        </p:sp>
        <p:sp>
          <p:nvSpPr>
            <p:cNvPr id="36872" name="Rectangle 7"/>
            <p:cNvSpPr>
              <a:spLocks noChangeArrowheads="1"/>
            </p:cNvSpPr>
            <p:nvPr/>
          </p:nvSpPr>
          <p:spPr bwMode="auto">
            <a:xfrm>
              <a:off x="3243" y="1389"/>
              <a:ext cx="907" cy="181"/>
            </a:xfrm>
            <a:prstGeom prst="rect">
              <a:avLst/>
            </a:prstGeom>
            <a:solidFill>
              <a:schemeClr val="accent1">
                <a:alpha val="0"/>
              </a:schemeClr>
            </a:solidFill>
            <a:ln w="28575" cap="sq" algn="ctr">
              <a:solidFill>
                <a:srgbClr val="0000FF"/>
              </a:solidFill>
              <a:miter lim="800000"/>
              <a:headEnd/>
              <a:tailEnd/>
            </a:ln>
          </p:spPr>
          <p:txBody>
            <a:bodyPr wrap="none"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6873" name="Rectangle 8"/>
            <p:cNvSpPr>
              <a:spLocks noChangeArrowheads="1"/>
            </p:cNvSpPr>
            <p:nvPr/>
          </p:nvSpPr>
          <p:spPr bwMode="auto">
            <a:xfrm>
              <a:off x="4105" y="618"/>
              <a:ext cx="408" cy="227"/>
            </a:xfrm>
            <a:prstGeom prst="rect">
              <a:avLst/>
            </a:prstGeom>
            <a:solidFill>
              <a:schemeClr val="accent1">
                <a:alpha val="0"/>
              </a:schemeClr>
            </a:solidFill>
            <a:ln w="28575" cap="sq" algn="ctr">
              <a:solidFill>
                <a:srgbClr val="0000FF"/>
              </a:solidFill>
              <a:miter lim="800000"/>
              <a:headEnd/>
              <a:tailEnd/>
            </a:ln>
          </p:spPr>
          <p:txBody>
            <a:bodyPr wrap="none"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6874" name="Rectangle 9"/>
            <p:cNvSpPr>
              <a:spLocks noChangeArrowheads="1"/>
            </p:cNvSpPr>
            <p:nvPr/>
          </p:nvSpPr>
          <p:spPr bwMode="auto">
            <a:xfrm>
              <a:off x="1429" y="1480"/>
              <a:ext cx="635" cy="362"/>
            </a:xfrm>
            <a:prstGeom prst="rect">
              <a:avLst/>
            </a:prstGeom>
            <a:solidFill>
              <a:schemeClr val="accent1">
                <a:alpha val="0"/>
              </a:schemeClr>
            </a:solidFill>
            <a:ln w="28575" cap="sq" algn="ctr">
              <a:solidFill>
                <a:srgbClr val="0000FF"/>
              </a:solidFill>
              <a:miter lim="800000"/>
              <a:headEnd/>
              <a:tailEnd/>
            </a:ln>
          </p:spPr>
          <p:txBody>
            <a:bodyPr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6875" name="Rectangle 10"/>
            <p:cNvSpPr>
              <a:spLocks noChangeArrowheads="1"/>
            </p:cNvSpPr>
            <p:nvPr/>
          </p:nvSpPr>
          <p:spPr bwMode="auto">
            <a:xfrm>
              <a:off x="3334" y="663"/>
              <a:ext cx="453" cy="362"/>
            </a:xfrm>
            <a:prstGeom prst="rect">
              <a:avLst/>
            </a:prstGeom>
            <a:solidFill>
              <a:schemeClr val="accent1">
                <a:alpha val="0"/>
              </a:schemeClr>
            </a:solidFill>
            <a:ln w="28575" cap="sq" algn="ctr">
              <a:solidFill>
                <a:srgbClr val="0000FF"/>
              </a:solidFill>
              <a:miter lim="800000"/>
              <a:headEnd/>
              <a:tailEnd/>
            </a:ln>
          </p:spPr>
          <p:txBody>
            <a:bodyPr tIns="0"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pSp>
      <p:sp>
        <p:nvSpPr>
          <p:cNvPr id="36868" name="Rectangle 11"/>
          <p:cNvSpPr>
            <a:spLocks noChangeArrowheads="1"/>
          </p:cNvSpPr>
          <p:nvPr/>
        </p:nvSpPr>
        <p:spPr bwMode="auto">
          <a:xfrm>
            <a:off x="2159000" y="5619750"/>
            <a:ext cx="48275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ctr" eaLnBrk="1" hangingPunct="1"/>
            <a:r>
              <a:rPr lang="zh-CN" altLang="en-US" sz="2800">
                <a:solidFill>
                  <a:srgbClr val="009900"/>
                </a:solidFill>
                <a:latin typeface="Tahoma" pitchFamily="34" charset="0"/>
                <a:ea typeface="黑体" pitchFamily="2" charset="-122"/>
              </a:rPr>
              <a:t>反应器反应温度自动调节系统</a:t>
            </a:r>
          </a:p>
        </p:txBody>
      </p:sp>
    </p:spTree>
    <p:extLst>
      <p:ext uri="{BB962C8B-B14F-4D97-AF65-F5344CB8AC3E}">
        <p14:creationId xmlns:p14="http://schemas.microsoft.com/office/powerpoint/2010/main" val="218382646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476375" y="2205038"/>
            <a:ext cx="7237413" cy="984250"/>
          </a:xfrm>
        </p:spPr>
        <p:txBody>
          <a:bodyPr/>
          <a:lstStyle/>
          <a:p>
            <a:pPr eaLnBrk="1" hangingPunct="1"/>
            <a:r>
              <a:rPr lang="zh-CN" altLang="en-US" sz="4800" smtClean="0">
                <a:solidFill>
                  <a:srgbClr val="0000FF"/>
                </a:solidFill>
                <a:latin typeface="隶书" pitchFamily="49" charset="-122"/>
                <a:ea typeface="隶书" pitchFamily="49" charset="-122"/>
              </a:rPr>
              <a:t>第</a:t>
            </a:r>
            <a:r>
              <a:rPr lang="en-US" altLang="zh-CN" sz="4800" smtClean="0">
                <a:solidFill>
                  <a:srgbClr val="0000FF"/>
                </a:solidFill>
                <a:latin typeface="隶书" pitchFamily="49" charset="-122"/>
                <a:ea typeface="隶书" pitchFamily="49" charset="-122"/>
              </a:rPr>
              <a:t>4</a:t>
            </a:r>
            <a:r>
              <a:rPr lang="zh-CN" altLang="en-US" sz="4800" smtClean="0">
                <a:solidFill>
                  <a:srgbClr val="0000FF"/>
                </a:solidFill>
                <a:latin typeface="隶书" pitchFamily="49" charset="-122"/>
                <a:ea typeface="隶书" pitchFamily="49" charset="-122"/>
              </a:rPr>
              <a:t>章 执行器和防爆栅</a:t>
            </a:r>
          </a:p>
        </p:txBody>
      </p:sp>
      <p:sp>
        <p:nvSpPr>
          <p:cNvPr id="65539" name="Rectangle 3"/>
          <p:cNvSpPr>
            <a:spLocks noChangeArrowheads="1"/>
          </p:cNvSpPr>
          <p:nvPr/>
        </p:nvSpPr>
        <p:spPr bwMode="auto">
          <a:xfrm>
            <a:off x="3348038" y="3500438"/>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400">
                <a:solidFill>
                  <a:srgbClr val="008000"/>
                </a:solidFill>
                <a:latin typeface="楷体_GB2312" pitchFamily="49" charset="-122"/>
                <a:ea typeface="楷体_GB2312" pitchFamily="49" charset="-122"/>
              </a:rPr>
              <a:t>第</a:t>
            </a:r>
            <a:r>
              <a:rPr lang="en-US" altLang="zh-CN" sz="2400">
                <a:solidFill>
                  <a:srgbClr val="008000"/>
                </a:solidFill>
                <a:latin typeface="楷体_GB2312" pitchFamily="49" charset="-122"/>
                <a:ea typeface="楷体_GB2312" pitchFamily="49" charset="-122"/>
              </a:rPr>
              <a:t>2</a:t>
            </a:r>
            <a:r>
              <a:rPr lang="zh-CN" altLang="en-US" sz="2400">
                <a:solidFill>
                  <a:srgbClr val="008000"/>
                </a:solidFill>
                <a:latin typeface="楷体_GB2312" pitchFamily="49" charset="-122"/>
                <a:ea typeface="楷体_GB2312" pitchFamily="49" charset="-122"/>
              </a:rPr>
              <a:t>部分</a:t>
            </a:r>
            <a:r>
              <a:rPr lang="en-US" altLang="zh-CN" sz="2400">
                <a:solidFill>
                  <a:srgbClr val="008000"/>
                </a:solidFill>
                <a:latin typeface="楷体_GB2312" pitchFamily="49" charset="-122"/>
                <a:ea typeface="楷体_GB2312" pitchFamily="49" charset="-122"/>
              </a:rPr>
              <a:t>---</a:t>
            </a:r>
            <a:r>
              <a:rPr lang="zh-CN" altLang="en-US" sz="2400">
                <a:solidFill>
                  <a:srgbClr val="008000"/>
                </a:solidFill>
                <a:latin typeface="楷体_GB2312" pitchFamily="49" charset="-122"/>
                <a:ea typeface="楷体_GB2312" pitchFamily="49" charset="-122"/>
              </a:rPr>
              <a:t>防爆栅</a:t>
            </a:r>
          </a:p>
        </p:txBody>
      </p:sp>
      <p:sp>
        <p:nvSpPr>
          <p:cNvPr id="65540" name="Rectangle 5"/>
          <p:cNvSpPr>
            <a:spLocks noChangeArrowheads="1"/>
          </p:cNvSpPr>
          <p:nvPr/>
        </p:nvSpPr>
        <p:spPr bwMode="auto">
          <a:xfrm>
            <a:off x="3132138" y="4292600"/>
            <a:ext cx="360045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0000"/>
              </a:lnSpc>
            </a:pPr>
            <a:r>
              <a:rPr lang="en-US" altLang="zh-CN">
                <a:solidFill>
                  <a:srgbClr val="FF3300"/>
                </a:solidFill>
                <a:latin typeface="Garamond" pitchFamily="18" charset="0"/>
                <a:ea typeface="隶书" pitchFamily="49" charset="-122"/>
              </a:rPr>
              <a:t>1</a:t>
            </a:r>
            <a:r>
              <a:rPr lang="en-US" altLang="zh-CN" b="0">
                <a:solidFill>
                  <a:srgbClr val="FF3300"/>
                </a:solidFill>
                <a:latin typeface="Garamond" pitchFamily="18" charset="0"/>
                <a:ea typeface="隶书" pitchFamily="49" charset="-122"/>
              </a:rPr>
              <a:t>. </a:t>
            </a:r>
            <a:r>
              <a:rPr lang="zh-CN" altLang="en-US" b="0">
                <a:solidFill>
                  <a:srgbClr val="FF3300"/>
                </a:solidFill>
                <a:latin typeface="Garamond" pitchFamily="18" charset="0"/>
                <a:ea typeface="隶书" pitchFamily="49" charset="-122"/>
              </a:rPr>
              <a:t>安全防爆基础知识</a:t>
            </a:r>
          </a:p>
          <a:p>
            <a:pPr eaLnBrk="1" hangingPunct="1">
              <a:lnSpc>
                <a:spcPct val="120000"/>
              </a:lnSpc>
            </a:pPr>
            <a:r>
              <a:rPr lang="en-US" altLang="zh-CN">
                <a:solidFill>
                  <a:srgbClr val="FF3300"/>
                </a:solidFill>
                <a:latin typeface="Garamond" pitchFamily="18" charset="0"/>
                <a:ea typeface="隶书" pitchFamily="49" charset="-122"/>
              </a:rPr>
              <a:t>2</a:t>
            </a:r>
            <a:r>
              <a:rPr lang="en-US" altLang="zh-CN" b="0">
                <a:solidFill>
                  <a:srgbClr val="FF3300"/>
                </a:solidFill>
                <a:latin typeface="Garamond" pitchFamily="18" charset="0"/>
                <a:ea typeface="隶书" pitchFamily="49" charset="-122"/>
              </a:rPr>
              <a:t>. </a:t>
            </a:r>
            <a:r>
              <a:rPr lang="zh-CN" altLang="en-US" b="0">
                <a:solidFill>
                  <a:srgbClr val="FF3300"/>
                </a:solidFill>
                <a:latin typeface="Garamond" pitchFamily="18" charset="0"/>
                <a:ea typeface="隶书" pitchFamily="49" charset="-122"/>
              </a:rPr>
              <a:t>隔离式防爆栅的电路原理及性能</a:t>
            </a:r>
          </a:p>
          <a:p>
            <a:pPr eaLnBrk="1" hangingPunct="1">
              <a:lnSpc>
                <a:spcPct val="120000"/>
              </a:lnSpc>
            </a:pPr>
            <a:r>
              <a:rPr lang="en-US" altLang="zh-CN">
                <a:solidFill>
                  <a:srgbClr val="FF3300"/>
                </a:solidFill>
                <a:latin typeface="Garamond" pitchFamily="18" charset="0"/>
                <a:ea typeface="隶书" pitchFamily="49" charset="-122"/>
              </a:rPr>
              <a:t>3</a:t>
            </a:r>
            <a:r>
              <a:rPr lang="en-US" altLang="zh-CN" b="0">
                <a:solidFill>
                  <a:srgbClr val="FF3300"/>
                </a:solidFill>
                <a:latin typeface="Garamond" pitchFamily="18" charset="0"/>
                <a:ea typeface="隶书" pitchFamily="49" charset="-122"/>
              </a:rPr>
              <a:t>. </a:t>
            </a:r>
            <a:r>
              <a:rPr lang="zh-CN" altLang="en-US" b="0">
                <a:solidFill>
                  <a:srgbClr val="FF3300"/>
                </a:solidFill>
                <a:latin typeface="Garamond" pitchFamily="18" charset="0"/>
                <a:ea typeface="隶书" pitchFamily="49" charset="-122"/>
              </a:rPr>
              <a:t>防爆栅在现场总线中的应用</a:t>
            </a:r>
          </a:p>
        </p:txBody>
      </p:sp>
    </p:spTree>
    <p:extLst>
      <p:ext uri="{BB962C8B-B14F-4D97-AF65-F5344CB8AC3E}">
        <p14:creationId xmlns:p14="http://schemas.microsoft.com/office/powerpoint/2010/main" val="15900123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331913" y="874713"/>
            <a:ext cx="5551487" cy="542925"/>
          </a:xfrm>
        </p:spPr>
        <p:txBody>
          <a:bodyPr/>
          <a:lstStyle/>
          <a:p>
            <a:pPr eaLnBrk="1" hangingPunct="1"/>
            <a:r>
              <a:rPr lang="en-US" altLang="zh-CN" sz="4000" smtClean="0">
                <a:latin typeface="隶书" pitchFamily="49" charset="-122"/>
                <a:ea typeface="隶书" pitchFamily="49" charset="-122"/>
              </a:rPr>
              <a:t>4.2  </a:t>
            </a:r>
            <a:r>
              <a:rPr lang="zh-CN" altLang="en-US" sz="4000" smtClean="0">
                <a:latin typeface="隶书" pitchFamily="49" charset="-122"/>
                <a:ea typeface="隶书" pitchFamily="49" charset="-122"/>
              </a:rPr>
              <a:t>防爆栅</a:t>
            </a:r>
            <a:r>
              <a:rPr lang="zh-CN" altLang="en-US" sz="4000" smtClean="0"/>
              <a:t> </a:t>
            </a:r>
          </a:p>
        </p:txBody>
      </p:sp>
      <p:sp>
        <p:nvSpPr>
          <p:cNvPr id="66563" name="Rectangle 3"/>
          <p:cNvSpPr>
            <a:spLocks noGrp="1" noChangeArrowheads="1"/>
          </p:cNvSpPr>
          <p:nvPr>
            <p:ph type="body" idx="1"/>
          </p:nvPr>
        </p:nvSpPr>
        <p:spPr>
          <a:xfrm>
            <a:off x="1182688" y="2017713"/>
            <a:ext cx="7772400" cy="4435475"/>
          </a:xfrm>
        </p:spPr>
        <p:txBody>
          <a:bodyPr/>
          <a:lstStyle/>
          <a:p>
            <a:pPr eaLnBrk="1" hangingPunct="1">
              <a:lnSpc>
                <a:spcPct val="120000"/>
              </a:lnSpc>
            </a:pPr>
            <a:r>
              <a:rPr lang="en-US" altLang="zh-CN" sz="2400" b="1" smtClean="0">
                <a:solidFill>
                  <a:srgbClr val="006600"/>
                </a:solidFill>
                <a:latin typeface="幼圆" pitchFamily="49" charset="-122"/>
                <a:ea typeface="幼圆" pitchFamily="49" charset="-122"/>
              </a:rPr>
              <a:t>4.2.1  </a:t>
            </a:r>
            <a:r>
              <a:rPr lang="zh-CN" altLang="en-US" sz="2400" b="1" smtClean="0">
                <a:solidFill>
                  <a:srgbClr val="006600"/>
                </a:solidFill>
                <a:latin typeface="幼圆" pitchFamily="49" charset="-122"/>
                <a:ea typeface="幼圆" pitchFamily="49" charset="-122"/>
              </a:rPr>
              <a:t>安全火花防爆系统的概念</a:t>
            </a:r>
          </a:p>
          <a:p>
            <a:pPr eaLnBrk="1" hangingPunct="1">
              <a:lnSpc>
                <a:spcPct val="120000"/>
              </a:lnSpc>
            </a:pPr>
            <a:r>
              <a:rPr lang="zh-CN" altLang="en-US" sz="2400" b="1" smtClean="0">
                <a:solidFill>
                  <a:srgbClr val="006600"/>
                </a:solidFill>
                <a:latin typeface="幼圆" pitchFamily="49" charset="-122"/>
                <a:ea typeface="幼圆" pitchFamily="49" charset="-122"/>
              </a:rPr>
              <a:t>防爆的设计思路：</a:t>
            </a:r>
          </a:p>
          <a:p>
            <a:pPr eaLnBrk="1" hangingPunct="1">
              <a:lnSpc>
                <a:spcPct val="120000"/>
              </a:lnSpc>
            </a:pPr>
            <a:r>
              <a:rPr lang="zh-CN" altLang="en-US" sz="2400" b="1" smtClean="0">
                <a:solidFill>
                  <a:srgbClr val="006600"/>
                </a:solidFill>
                <a:latin typeface="幼圆" pitchFamily="49" charset="-122"/>
                <a:ea typeface="幼圆" pitchFamily="49" charset="-122"/>
              </a:rPr>
              <a:t>传统</a:t>
            </a:r>
            <a:r>
              <a:rPr lang="en-US" altLang="zh-CN" sz="2400" b="1" smtClean="0">
                <a:solidFill>
                  <a:srgbClr val="006600"/>
                </a:solidFill>
                <a:latin typeface="幼圆" pitchFamily="49" charset="-122"/>
                <a:ea typeface="幼圆" pitchFamily="49" charset="-122"/>
              </a:rPr>
              <a:t>--</a:t>
            </a:r>
            <a:r>
              <a:rPr lang="zh-CN" altLang="en-US" sz="2400" b="1" smtClean="0">
                <a:solidFill>
                  <a:srgbClr val="006600"/>
                </a:solidFill>
                <a:latin typeface="幼圆" pitchFamily="49" charset="-122"/>
                <a:ea typeface="幼圆" pitchFamily="49" charset="-122"/>
              </a:rPr>
              <a:t>包括充油型、充气型、隔爆型等，将可能产生火花的电路从结构上与爆炸性气体隔开；</a:t>
            </a:r>
          </a:p>
          <a:p>
            <a:pPr eaLnBrk="1" hangingPunct="1">
              <a:lnSpc>
                <a:spcPct val="120000"/>
              </a:lnSpc>
            </a:pPr>
            <a:r>
              <a:rPr lang="zh-CN" altLang="en-US" sz="2400" b="1" smtClean="0">
                <a:solidFill>
                  <a:srgbClr val="006600"/>
                </a:solidFill>
                <a:latin typeface="幼圆" pitchFamily="49" charset="-122"/>
                <a:ea typeface="幼圆" pitchFamily="49" charset="-122"/>
              </a:rPr>
              <a:t>新型</a:t>
            </a:r>
            <a:r>
              <a:rPr lang="en-US" altLang="zh-CN" sz="2400" b="1" smtClean="0">
                <a:solidFill>
                  <a:srgbClr val="006600"/>
                </a:solidFill>
                <a:latin typeface="幼圆" pitchFamily="49" charset="-122"/>
                <a:ea typeface="幼圆" pitchFamily="49" charset="-122"/>
              </a:rPr>
              <a:t>--</a:t>
            </a:r>
            <a:r>
              <a:rPr lang="zh-CN" altLang="en-US" sz="2400" b="1" smtClean="0">
                <a:solidFill>
                  <a:srgbClr val="006600"/>
                </a:solidFill>
                <a:latin typeface="幼圆" pitchFamily="49" charset="-122"/>
                <a:ea typeface="幼圆" pitchFamily="49" charset="-122"/>
              </a:rPr>
              <a:t>（安全火花型）电路设计上考虑防爆，将电路在短路、开断及误操作下产生的火花限制在爆炸性气体的点燃能量之下。属于本质安全防爆仪表，比结构防爆仪表高一等级。 </a:t>
            </a:r>
          </a:p>
        </p:txBody>
      </p:sp>
    </p:spTree>
    <p:extLst>
      <p:ext uri="{BB962C8B-B14F-4D97-AF65-F5344CB8AC3E}">
        <p14:creationId xmlns:p14="http://schemas.microsoft.com/office/powerpoint/2010/main" val="30764392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258888" y="476250"/>
            <a:ext cx="6424612" cy="600075"/>
          </a:xfrm>
        </p:spPr>
        <p:txBody>
          <a:bodyPr/>
          <a:lstStyle/>
          <a:p>
            <a:pPr eaLnBrk="1" hangingPunct="1"/>
            <a:r>
              <a:rPr lang="zh-CN" altLang="en-US" sz="4000" smtClean="0">
                <a:solidFill>
                  <a:srgbClr val="009900"/>
                </a:solidFill>
                <a:ea typeface="隶书" pitchFamily="49" charset="-122"/>
              </a:rPr>
              <a:t>防爆仪表与防爆系统</a:t>
            </a:r>
            <a:r>
              <a:rPr lang="zh-CN" altLang="en-US" smtClean="0"/>
              <a:t> </a:t>
            </a:r>
          </a:p>
        </p:txBody>
      </p:sp>
      <p:sp>
        <p:nvSpPr>
          <p:cNvPr id="28676" name="Rectangle 3"/>
          <p:cNvSpPr>
            <a:spLocks noGrp="1" noChangeArrowheads="1"/>
          </p:cNvSpPr>
          <p:nvPr>
            <p:ph type="body" idx="1"/>
          </p:nvPr>
        </p:nvSpPr>
        <p:spPr>
          <a:xfrm>
            <a:off x="468313" y="4508500"/>
            <a:ext cx="8281987" cy="1295400"/>
          </a:xfrm>
        </p:spPr>
        <p:txBody>
          <a:bodyPr/>
          <a:lstStyle/>
          <a:p>
            <a:pPr eaLnBrk="1" hangingPunct="1">
              <a:lnSpc>
                <a:spcPct val="120000"/>
              </a:lnSpc>
            </a:pPr>
            <a:r>
              <a:rPr lang="zh-CN" altLang="en-US" sz="2000" b="1" dirty="0" smtClean="0">
                <a:solidFill>
                  <a:srgbClr val="000066"/>
                </a:solidFill>
              </a:rPr>
              <a:t>性质</a:t>
            </a:r>
            <a:r>
              <a:rPr lang="en-US" altLang="zh-CN" sz="2000" b="1" dirty="0" smtClean="0">
                <a:solidFill>
                  <a:srgbClr val="000066"/>
                </a:solidFill>
              </a:rPr>
              <a:t>--</a:t>
            </a:r>
            <a:r>
              <a:rPr lang="zh-CN" altLang="en-US" sz="2000" b="1" dirty="0" smtClean="0">
                <a:solidFill>
                  <a:srgbClr val="FF3300"/>
                </a:solidFill>
              </a:rPr>
              <a:t>安全火花防爆仪表</a:t>
            </a:r>
            <a:r>
              <a:rPr lang="zh-CN" altLang="en-US" sz="2000" b="1" dirty="0" smtClean="0">
                <a:solidFill>
                  <a:srgbClr val="000066"/>
                </a:solidFill>
              </a:rPr>
              <a:t>和</a:t>
            </a:r>
            <a:r>
              <a:rPr lang="zh-CN" altLang="en-US" sz="2000" b="1" dirty="0" smtClean="0">
                <a:solidFill>
                  <a:srgbClr val="FF3300"/>
                </a:solidFill>
              </a:rPr>
              <a:t>安全火花防爆系统</a:t>
            </a:r>
            <a:r>
              <a:rPr lang="zh-CN" altLang="en-US" sz="2000" b="1" dirty="0" smtClean="0">
                <a:solidFill>
                  <a:srgbClr val="000066"/>
                </a:solidFill>
              </a:rPr>
              <a:t>属于两个不同的概念；</a:t>
            </a:r>
          </a:p>
          <a:p>
            <a:pPr eaLnBrk="1" hangingPunct="1">
              <a:lnSpc>
                <a:spcPct val="120000"/>
              </a:lnSpc>
            </a:pPr>
            <a:r>
              <a:rPr lang="zh-CN" altLang="en-US" sz="2000" b="1" dirty="0" smtClean="0">
                <a:solidFill>
                  <a:srgbClr val="000066"/>
                </a:solidFill>
              </a:rPr>
              <a:t>内容</a:t>
            </a:r>
            <a:r>
              <a:rPr lang="en-US" altLang="zh-CN" sz="2000" b="1" dirty="0" smtClean="0">
                <a:solidFill>
                  <a:srgbClr val="000066"/>
                </a:solidFill>
              </a:rPr>
              <a:t>--</a:t>
            </a:r>
            <a:r>
              <a:rPr lang="zh-CN" altLang="en-US" sz="2000" b="1" dirty="0" smtClean="0">
                <a:solidFill>
                  <a:srgbClr val="000066"/>
                </a:solidFill>
              </a:rPr>
              <a:t>防爆仪表只保证仪表内部不产生危险火花，不包括外部引线（电源线、信号线等</a:t>
            </a:r>
            <a:r>
              <a:rPr lang="en-US" altLang="zh-CN" sz="2000" b="1" dirty="0" smtClean="0">
                <a:solidFill>
                  <a:srgbClr val="000066"/>
                </a:solidFill>
              </a:rPr>
              <a:t>---</a:t>
            </a:r>
            <a:r>
              <a:rPr lang="zh-CN" altLang="en-US" sz="2000" b="1" dirty="0" smtClean="0">
                <a:solidFill>
                  <a:srgbClr val="990000"/>
                </a:solidFill>
                <a:ea typeface="隶书" pitchFamily="49" charset="-122"/>
              </a:rPr>
              <a:t>注：系统与仪表的区别</a:t>
            </a:r>
            <a:r>
              <a:rPr lang="zh-CN" altLang="en-US" sz="2000" b="1" dirty="0" smtClean="0">
                <a:solidFill>
                  <a:srgbClr val="000066"/>
                </a:solidFill>
              </a:rPr>
              <a:t>）</a:t>
            </a:r>
            <a:r>
              <a:rPr lang="zh-CN" altLang="en-US" sz="2000" b="1" dirty="0" smtClean="0"/>
              <a:t>。</a:t>
            </a:r>
          </a:p>
          <a:p>
            <a:pPr eaLnBrk="1" hangingPunct="1">
              <a:lnSpc>
                <a:spcPct val="120000"/>
              </a:lnSpc>
            </a:pPr>
            <a:r>
              <a:rPr lang="zh-CN" altLang="en-US" sz="2000" b="1" dirty="0" smtClean="0">
                <a:solidFill>
                  <a:schemeClr val="tx2"/>
                </a:solidFill>
              </a:rPr>
              <a:t>安全火花防爆系统定义</a:t>
            </a:r>
            <a:r>
              <a:rPr lang="en-US" altLang="zh-CN" sz="2000" b="1" dirty="0" smtClean="0">
                <a:solidFill>
                  <a:srgbClr val="000066"/>
                </a:solidFill>
              </a:rPr>
              <a:t>--</a:t>
            </a:r>
            <a:r>
              <a:rPr lang="zh-CN" altLang="en-US" sz="2000" b="1" dirty="0" smtClean="0">
                <a:solidFill>
                  <a:schemeClr val="tx2"/>
                </a:solidFill>
              </a:rPr>
              <a:t>由安全火花仪表和经过防爆栅连接组成的工业控制系统。（自）</a:t>
            </a:r>
          </a:p>
        </p:txBody>
      </p:sp>
      <p:sp>
        <p:nvSpPr>
          <p:cNvPr id="28677" name="Rectangle 5"/>
          <p:cNvSpPr>
            <a:spLocks noChangeArrowheads="1"/>
          </p:cNvSpPr>
          <p:nvPr/>
        </p:nvSpPr>
        <p:spPr bwMode="auto">
          <a:xfrm>
            <a:off x="0" y="2738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8674" name="Object 4"/>
          <p:cNvGraphicFramePr>
            <a:graphicFrameLocks noChangeAspect="1"/>
          </p:cNvGraphicFramePr>
          <p:nvPr/>
        </p:nvGraphicFramePr>
        <p:xfrm>
          <a:off x="1547813" y="1196975"/>
          <a:ext cx="5832475" cy="2473325"/>
        </p:xfrm>
        <a:graphic>
          <a:graphicData uri="http://schemas.openxmlformats.org/presentationml/2006/ole">
            <mc:AlternateContent xmlns:mc="http://schemas.openxmlformats.org/markup-compatibility/2006">
              <mc:Choice xmlns:v="urn:schemas-microsoft-com:vml" Requires="v">
                <p:oleObj spid="_x0000_s28696" name="Visio" r:id="rId3" imgW="4627831" imgH="1959476" progId="Visio.Drawing.11">
                  <p:embed/>
                </p:oleObj>
              </mc:Choice>
              <mc:Fallback>
                <p:oleObj name="Visio" r:id="rId3" imgW="4627831" imgH="195947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196975"/>
                        <a:ext cx="5832475" cy="247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8" name="Rectangle 6"/>
          <p:cNvSpPr>
            <a:spLocks noChangeArrowheads="1"/>
          </p:cNvSpPr>
          <p:nvPr/>
        </p:nvSpPr>
        <p:spPr bwMode="auto">
          <a:xfrm>
            <a:off x="1979613" y="3933825"/>
            <a:ext cx="572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a:solidFill>
                  <a:srgbClr val="006600"/>
                </a:solidFill>
                <a:latin typeface="Garamond" pitchFamily="18" charset="0"/>
                <a:ea typeface="楷体_GB2312" pitchFamily="49" charset="-122"/>
              </a:rPr>
              <a:t>安全火花防爆系统的基本结构（注意：防爆栅的作用）</a:t>
            </a:r>
            <a:r>
              <a:rPr lang="zh-CN" altLang="en-US" b="0">
                <a:latin typeface="Garamond" pitchFamily="18" charset="0"/>
              </a:rPr>
              <a:t> </a:t>
            </a:r>
          </a:p>
        </p:txBody>
      </p:sp>
    </p:spTree>
    <p:extLst>
      <p:ext uri="{BB962C8B-B14F-4D97-AF65-F5344CB8AC3E}">
        <p14:creationId xmlns:p14="http://schemas.microsoft.com/office/powerpoint/2010/main" val="40843150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endParaRPr lang="zh-CN" altLang="en-US" smtClean="0"/>
          </a:p>
        </p:txBody>
      </p:sp>
      <p:sp>
        <p:nvSpPr>
          <p:cNvPr id="67587" name="内容占位符 2"/>
          <p:cNvSpPr>
            <a:spLocks noGrp="1"/>
          </p:cNvSpPr>
          <p:nvPr>
            <p:ph idx="1"/>
          </p:nvPr>
        </p:nvSpPr>
        <p:spPr/>
        <p:txBody>
          <a:bodyPr/>
          <a:lstStyle/>
          <a:p>
            <a:endParaRPr lang="zh-CN" altLang="en-US" smtClean="0"/>
          </a:p>
        </p:txBody>
      </p:sp>
      <p:pic>
        <p:nvPicPr>
          <p:cNvPr id="67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16113"/>
            <a:ext cx="6538912"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420343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1"/>
          </p:nvPr>
        </p:nvSpPr>
        <p:spPr>
          <a:xfrm>
            <a:off x="468313" y="2060575"/>
            <a:ext cx="7772400" cy="4114800"/>
          </a:xfrm>
        </p:spPr>
        <p:txBody>
          <a:bodyPr/>
          <a:lstStyle/>
          <a:p>
            <a:pPr eaLnBrk="1" hangingPunct="1">
              <a:lnSpc>
                <a:spcPct val="120000"/>
              </a:lnSpc>
            </a:pPr>
            <a:r>
              <a:rPr lang="zh-CN" altLang="en-US" sz="2400" b="1" smtClean="0">
                <a:solidFill>
                  <a:srgbClr val="FF0066"/>
                </a:solidFill>
                <a:latin typeface="楷体_GB2312" pitchFamily="49" charset="-122"/>
                <a:ea typeface="楷体_GB2312" pitchFamily="49" charset="-122"/>
              </a:rPr>
              <a:t>防爆栅：</a:t>
            </a:r>
            <a:r>
              <a:rPr lang="zh-CN" altLang="en-US" sz="2400" b="1" smtClean="0">
                <a:solidFill>
                  <a:srgbClr val="006600"/>
                </a:solidFill>
                <a:latin typeface="楷体_GB2312" pitchFamily="49" charset="-122"/>
                <a:ea typeface="楷体_GB2312" pitchFamily="49" charset="-122"/>
              </a:rPr>
              <a:t>安全保持器，用途</a:t>
            </a:r>
            <a:r>
              <a:rPr lang="en-US" altLang="zh-CN" sz="2400" b="1" smtClean="0">
                <a:solidFill>
                  <a:srgbClr val="006600"/>
                </a:solidFill>
                <a:latin typeface="楷体_GB2312" pitchFamily="49" charset="-122"/>
                <a:ea typeface="楷体_GB2312" pitchFamily="49" charset="-122"/>
              </a:rPr>
              <a:t>--</a:t>
            </a:r>
            <a:r>
              <a:rPr lang="zh-CN" altLang="en-US" sz="2400" b="1" smtClean="0">
                <a:solidFill>
                  <a:srgbClr val="006600"/>
                </a:solidFill>
                <a:latin typeface="楷体_GB2312" pitchFamily="49" charset="-122"/>
                <a:ea typeface="楷体_GB2312" pitchFamily="49" charset="-122"/>
              </a:rPr>
              <a:t>限制送往现场单元的电压、电流，保证进入现场的电功率在安全范围之内。</a:t>
            </a:r>
          </a:p>
          <a:p>
            <a:pPr eaLnBrk="1" hangingPunct="1">
              <a:lnSpc>
                <a:spcPct val="120000"/>
              </a:lnSpc>
            </a:pPr>
            <a:r>
              <a:rPr lang="zh-CN" altLang="en-US" sz="2400" b="1" smtClean="0">
                <a:solidFill>
                  <a:srgbClr val="FF0066"/>
                </a:solidFill>
                <a:latin typeface="楷体_GB2312" pitchFamily="49" charset="-122"/>
                <a:ea typeface="楷体_GB2312" pitchFamily="49" charset="-122"/>
              </a:rPr>
              <a:t>防爆栅的局限性：</a:t>
            </a:r>
            <a:r>
              <a:rPr lang="zh-CN" altLang="en-US" sz="2400" b="1" smtClean="0">
                <a:solidFill>
                  <a:srgbClr val="006600"/>
                </a:solidFill>
                <a:latin typeface="楷体_GB2312" pitchFamily="49" charset="-122"/>
                <a:ea typeface="楷体_GB2312" pitchFamily="49" charset="-122"/>
              </a:rPr>
              <a:t>只能限制进入现场的瞬时功率，必须与安全火花型仪表配合。</a:t>
            </a:r>
          </a:p>
          <a:p>
            <a:pPr eaLnBrk="1" hangingPunct="1">
              <a:lnSpc>
                <a:spcPct val="120000"/>
              </a:lnSpc>
            </a:pPr>
            <a:r>
              <a:rPr lang="zh-CN" altLang="en-US" sz="2400" b="1" smtClean="0">
                <a:solidFill>
                  <a:srgbClr val="FF0066"/>
                </a:solidFill>
                <a:latin typeface="楷体_GB2312" pitchFamily="49" charset="-122"/>
                <a:ea typeface="楷体_GB2312" pitchFamily="49" charset="-122"/>
              </a:rPr>
              <a:t>安全火花防爆系统的充分必要条件：</a:t>
            </a:r>
          </a:p>
          <a:p>
            <a:pPr eaLnBrk="1" hangingPunct="1">
              <a:lnSpc>
                <a:spcPct val="120000"/>
              </a:lnSpc>
            </a:pPr>
            <a:r>
              <a:rPr lang="zh-CN" altLang="en-US" sz="2400" b="1" smtClean="0">
                <a:solidFill>
                  <a:srgbClr val="006600"/>
                </a:solidFill>
                <a:latin typeface="楷体_GB2312" pitchFamily="49" charset="-122"/>
                <a:ea typeface="楷体_GB2312" pitchFamily="49" charset="-122"/>
              </a:rPr>
              <a:t>（</a:t>
            </a:r>
            <a:r>
              <a:rPr lang="en-US" altLang="zh-CN" sz="2400" b="1" smtClean="0">
                <a:solidFill>
                  <a:srgbClr val="006600"/>
                </a:solidFill>
                <a:latin typeface="楷体_GB2312" pitchFamily="49" charset="-122"/>
                <a:ea typeface="楷体_GB2312" pitchFamily="49" charset="-122"/>
              </a:rPr>
              <a:t>1</a:t>
            </a:r>
            <a:r>
              <a:rPr lang="zh-CN" altLang="en-US" sz="2400" b="1" smtClean="0">
                <a:solidFill>
                  <a:srgbClr val="006600"/>
                </a:solidFill>
                <a:latin typeface="楷体_GB2312" pitchFamily="49" charset="-122"/>
                <a:ea typeface="楷体_GB2312" pitchFamily="49" charset="-122"/>
              </a:rPr>
              <a:t>）在危险现场的仪表必须是安全火花型；</a:t>
            </a:r>
          </a:p>
          <a:p>
            <a:pPr eaLnBrk="1" hangingPunct="1">
              <a:lnSpc>
                <a:spcPct val="120000"/>
              </a:lnSpc>
            </a:pPr>
            <a:r>
              <a:rPr lang="zh-CN" altLang="en-US" sz="2400" b="1" smtClean="0">
                <a:solidFill>
                  <a:srgbClr val="006600"/>
                </a:solidFill>
                <a:latin typeface="楷体_GB2312" pitchFamily="49" charset="-122"/>
                <a:ea typeface="楷体_GB2312" pitchFamily="49" charset="-122"/>
              </a:rPr>
              <a:t>（</a:t>
            </a:r>
            <a:r>
              <a:rPr lang="en-US" altLang="zh-CN" sz="2400" b="1" smtClean="0">
                <a:solidFill>
                  <a:srgbClr val="006600"/>
                </a:solidFill>
                <a:latin typeface="楷体_GB2312" pitchFamily="49" charset="-122"/>
                <a:ea typeface="楷体_GB2312" pitchFamily="49" charset="-122"/>
              </a:rPr>
              <a:t>2</a:t>
            </a:r>
            <a:r>
              <a:rPr lang="zh-CN" altLang="en-US" sz="2400" b="1" smtClean="0">
                <a:solidFill>
                  <a:srgbClr val="006600"/>
                </a:solidFill>
                <a:latin typeface="楷体_GB2312" pitchFamily="49" charset="-122"/>
                <a:ea typeface="楷体_GB2312" pitchFamily="49" charset="-122"/>
              </a:rPr>
              <a:t>）现场仪表与非危险场所之间的电路连接必须经过防爆栅。</a:t>
            </a:r>
            <a:r>
              <a:rPr lang="zh-CN" altLang="en-US" sz="2800" b="1" smtClean="0">
                <a:solidFill>
                  <a:srgbClr val="006600"/>
                </a:solidFill>
              </a:rPr>
              <a:t> </a:t>
            </a:r>
          </a:p>
        </p:txBody>
      </p:sp>
      <p:sp>
        <p:nvSpPr>
          <p:cNvPr id="68611" name="Rectangle 4"/>
          <p:cNvSpPr>
            <a:spLocks noGrp="1" noChangeArrowheads="1"/>
          </p:cNvSpPr>
          <p:nvPr>
            <p:ph type="title"/>
          </p:nvPr>
        </p:nvSpPr>
        <p:spPr>
          <a:xfrm>
            <a:off x="1257300" y="817563"/>
            <a:ext cx="6424613" cy="600075"/>
          </a:xfrm>
          <a:noFill/>
        </p:spPr>
        <p:txBody>
          <a:bodyPr anchor="b"/>
          <a:lstStyle/>
          <a:p>
            <a:pPr eaLnBrk="1" hangingPunct="1"/>
            <a:r>
              <a:rPr lang="zh-CN" altLang="en-US" sz="4000" smtClean="0">
                <a:ea typeface="隶书" pitchFamily="49" charset="-122"/>
              </a:rPr>
              <a:t>防爆栅的定义及局限性</a:t>
            </a:r>
            <a:r>
              <a:rPr lang="zh-CN" altLang="en-US" smtClean="0"/>
              <a:t> </a:t>
            </a:r>
          </a:p>
        </p:txBody>
      </p:sp>
    </p:spTree>
    <p:extLst>
      <p:ext uri="{BB962C8B-B14F-4D97-AF65-F5344CB8AC3E}">
        <p14:creationId xmlns:p14="http://schemas.microsoft.com/office/powerpoint/2010/main" val="38713574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042988" y="1052513"/>
            <a:ext cx="7793037" cy="1462087"/>
          </a:xfrm>
        </p:spPr>
        <p:txBody>
          <a:bodyPr/>
          <a:lstStyle/>
          <a:p>
            <a:pPr eaLnBrk="1" hangingPunct="1"/>
            <a:r>
              <a:rPr lang="en-US" altLang="zh-CN" smtClean="0">
                <a:latin typeface="隶书" pitchFamily="49" charset="-122"/>
                <a:ea typeface="隶书" pitchFamily="49" charset="-122"/>
              </a:rPr>
              <a:t>4.2.2  </a:t>
            </a:r>
            <a:r>
              <a:rPr lang="zh-CN" altLang="en-US" smtClean="0">
                <a:latin typeface="隶书" pitchFamily="49" charset="-122"/>
                <a:ea typeface="隶书" pitchFamily="49" charset="-122"/>
              </a:rPr>
              <a:t>安全火花防爆的等级</a:t>
            </a:r>
            <a:r>
              <a:rPr lang="zh-CN" altLang="en-US" b="1" smtClean="0"/>
              <a:t/>
            </a:r>
            <a:br>
              <a:rPr lang="zh-CN" altLang="en-US" b="1" smtClean="0"/>
            </a:br>
            <a:r>
              <a:rPr lang="zh-CN" altLang="en-US" sz="1600" b="1" smtClean="0">
                <a:solidFill>
                  <a:srgbClr val="FF3300"/>
                </a:solidFill>
              </a:rPr>
              <a:t>（安全火花防爆的实质</a:t>
            </a:r>
            <a:r>
              <a:rPr lang="en-US" altLang="zh-CN" sz="1600" b="1" smtClean="0">
                <a:solidFill>
                  <a:srgbClr val="FF3300"/>
                </a:solidFill>
              </a:rPr>
              <a:t>—</a:t>
            </a:r>
            <a:r>
              <a:rPr lang="zh-CN" altLang="en-US" sz="1600" b="1" smtClean="0">
                <a:solidFill>
                  <a:srgbClr val="FF3300"/>
                </a:solidFill>
              </a:rPr>
              <a:t>限制火花的能量）</a:t>
            </a:r>
            <a:r>
              <a:rPr lang="zh-CN" altLang="en-US" smtClean="0"/>
              <a:t> </a:t>
            </a:r>
          </a:p>
        </p:txBody>
      </p:sp>
      <p:sp>
        <p:nvSpPr>
          <p:cNvPr id="69635" name="Rectangle 3"/>
          <p:cNvSpPr>
            <a:spLocks noGrp="1" noChangeArrowheads="1"/>
          </p:cNvSpPr>
          <p:nvPr>
            <p:ph type="body" idx="1"/>
          </p:nvPr>
        </p:nvSpPr>
        <p:spPr>
          <a:xfrm>
            <a:off x="539750" y="3573463"/>
            <a:ext cx="6985000" cy="403225"/>
          </a:xfrm>
        </p:spPr>
        <p:txBody>
          <a:bodyPr/>
          <a:lstStyle/>
          <a:p>
            <a:pPr eaLnBrk="1" hangingPunct="1">
              <a:lnSpc>
                <a:spcPct val="80000"/>
              </a:lnSpc>
              <a:buFontTx/>
              <a:buNone/>
            </a:pPr>
            <a:r>
              <a:rPr lang="zh-CN" altLang="en-US" sz="1800" b="1" smtClean="0">
                <a:solidFill>
                  <a:srgbClr val="006600"/>
                </a:solidFill>
                <a:latin typeface="楷体_GB2312" pitchFamily="49" charset="-122"/>
                <a:ea typeface="楷体_GB2312" pitchFamily="49" charset="-122"/>
              </a:rPr>
              <a:t>爆炸性混合物的最小引爆电流（条件：直流电压≤</a:t>
            </a:r>
            <a:r>
              <a:rPr lang="en-US" altLang="zh-CN" sz="1800" b="1" smtClean="0">
                <a:solidFill>
                  <a:srgbClr val="006600"/>
                </a:solidFill>
                <a:latin typeface="楷体_GB2312" pitchFamily="49" charset="-122"/>
                <a:ea typeface="楷体_GB2312" pitchFamily="49" charset="-122"/>
              </a:rPr>
              <a:t>30V</a:t>
            </a:r>
            <a:r>
              <a:rPr lang="zh-CN" altLang="en-US" sz="1800" b="1" smtClean="0">
                <a:solidFill>
                  <a:srgbClr val="006600"/>
                </a:solidFill>
                <a:latin typeface="楷体_GB2312" pitchFamily="49" charset="-122"/>
                <a:ea typeface="楷体_GB2312" pitchFamily="49" charset="-122"/>
              </a:rPr>
              <a:t>）</a:t>
            </a:r>
            <a:r>
              <a:rPr lang="en-US" altLang="zh-CN" sz="1600" smtClean="0">
                <a:latin typeface="Times New Roman" pitchFamily="18" charset="0"/>
              </a:rPr>
              <a:t>TAB-4-1 </a:t>
            </a:r>
          </a:p>
        </p:txBody>
      </p:sp>
      <p:pic>
        <p:nvPicPr>
          <p:cNvPr id="696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076700"/>
            <a:ext cx="817086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6" descr="gif065">
            <a:hlinkClick r:id="rId3"/>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6092825"/>
            <a:ext cx="43338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Rectangle 7"/>
          <p:cNvSpPr>
            <a:spLocks noChangeArrowheads="1"/>
          </p:cNvSpPr>
          <p:nvPr/>
        </p:nvSpPr>
        <p:spPr bwMode="auto">
          <a:xfrm>
            <a:off x="3635375" y="6092825"/>
            <a:ext cx="2755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b="0">
                <a:solidFill>
                  <a:srgbClr val="663300"/>
                </a:solidFill>
                <a:latin typeface="Garamond" pitchFamily="18" charset="0"/>
                <a:ea typeface="隶书" pitchFamily="49" charset="-122"/>
              </a:rPr>
              <a:t>安全火花防爆栅参考资料</a:t>
            </a:r>
            <a:r>
              <a:rPr lang="zh-CN" altLang="en-US">
                <a:solidFill>
                  <a:srgbClr val="FF3300"/>
                </a:solidFill>
                <a:latin typeface="Garamond" pitchFamily="18" charset="0"/>
              </a:rPr>
              <a:t> </a:t>
            </a:r>
          </a:p>
        </p:txBody>
      </p:sp>
    </p:spTree>
    <p:extLst>
      <p:ext uri="{BB962C8B-B14F-4D97-AF65-F5344CB8AC3E}">
        <p14:creationId xmlns:p14="http://schemas.microsoft.com/office/powerpoint/2010/main" val="24417821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457200" y="817563"/>
            <a:ext cx="8229600" cy="600075"/>
          </a:xfrm>
        </p:spPr>
        <p:txBody>
          <a:bodyPr/>
          <a:lstStyle/>
          <a:p>
            <a:pPr eaLnBrk="1" hangingPunct="1"/>
            <a:r>
              <a:rPr lang="en-US" altLang="zh-CN" smtClean="0">
                <a:solidFill>
                  <a:srgbClr val="009900"/>
                </a:solidFill>
                <a:latin typeface="隶书" pitchFamily="49" charset="-122"/>
                <a:ea typeface="隶书" pitchFamily="49" charset="-122"/>
              </a:rPr>
              <a:t>4.2.3  </a:t>
            </a:r>
            <a:r>
              <a:rPr lang="zh-CN" altLang="en-US" smtClean="0">
                <a:solidFill>
                  <a:srgbClr val="009900"/>
                </a:solidFill>
                <a:latin typeface="隶书" pitchFamily="49" charset="-122"/>
                <a:ea typeface="隶书" pitchFamily="49" charset="-122"/>
              </a:rPr>
              <a:t>防爆栅的基本工作原理</a:t>
            </a:r>
            <a:r>
              <a:rPr lang="zh-CN" altLang="en-US" smtClean="0"/>
              <a:t> </a:t>
            </a:r>
          </a:p>
        </p:txBody>
      </p:sp>
      <p:sp>
        <p:nvSpPr>
          <p:cNvPr id="29700" name="Rectangle 5"/>
          <p:cNvSpPr>
            <a:spLocks noChangeArrowheads="1"/>
          </p:cNvSpPr>
          <p:nvPr/>
        </p:nvSpPr>
        <p:spPr bwMode="auto">
          <a:xfrm>
            <a:off x="0" y="2828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29698" name="Object 4"/>
          <p:cNvGraphicFramePr>
            <a:graphicFrameLocks noChangeAspect="1"/>
          </p:cNvGraphicFramePr>
          <p:nvPr/>
        </p:nvGraphicFramePr>
        <p:xfrm>
          <a:off x="1187450" y="4221163"/>
          <a:ext cx="3311525" cy="1581150"/>
        </p:xfrm>
        <a:graphic>
          <a:graphicData uri="http://schemas.openxmlformats.org/presentationml/2006/ole">
            <mc:AlternateContent xmlns:mc="http://schemas.openxmlformats.org/markup-compatibility/2006">
              <mc:Choice xmlns:v="urn:schemas-microsoft-com:vml" Requires="v">
                <p:oleObj spid="_x0000_s29720" name="Visio" r:id="rId3" imgW="2513838" imgH="1198880" progId="Visio.Drawing.11">
                  <p:embed/>
                </p:oleObj>
              </mc:Choice>
              <mc:Fallback>
                <p:oleObj name="Visio" r:id="rId3" imgW="2513838" imgH="11988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4221163"/>
                        <a:ext cx="3311525" cy="158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01" name="Rectangle 7"/>
          <p:cNvSpPr>
            <a:spLocks noChangeArrowheads="1"/>
          </p:cNvSpPr>
          <p:nvPr/>
        </p:nvSpPr>
        <p:spPr bwMode="auto">
          <a:xfrm>
            <a:off x="0" y="2800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29702" name="Rectangle 8"/>
          <p:cNvSpPr>
            <a:spLocks noChangeArrowheads="1"/>
          </p:cNvSpPr>
          <p:nvPr/>
        </p:nvSpPr>
        <p:spPr bwMode="auto">
          <a:xfrm>
            <a:off x="1763713" y="6118225"/>
            <a:ext cx="774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1400">
                <a:solidFill>
                  <a:srgbClr val="006600"/>
                </a:solidFill>
                <a:latin typeface="Garamond" pitchFamily="18" charset="0"/>
              </a:rPr>
              <a:t>齐纳式</a:t>
            </a:r>
            <a:r>
              <a:rPr lang="zh-CN" altLang="en-US" b="0">
                <a:latin typeface="Garamond" pitchFamily="18" charset="0"/>
              </a:rPr>
              <a:t> </a:t>
            </a:r>
          </a:p>
        </p:txBody>
      </p:sp>
      <p:sp>
        <p:nvSpPr>
          <p:cNvPr id="29703" name="Text Box 10"/>
          <p:cNvSpPr txBox="1">
            <a:spLocks noChangeArrowheads="1"/>
          </p:cNvSpPr>
          <p:nvPr/>
        </p:nvSpPr>
        <p:spPr bwMode="auto">
          <a:xfrm>
            <a:off x="1042988" y="2276475"/>
            <a:ext cx="69119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0000"/>
              </a:lnSpc>
            </a:pPr>
            <a:r>
              <a:rPr lang="zh-CN" altLang="en-US">
                <a:solidFill>
                  <a:srgbClr val="FF3300"/>
                </a:solidFill>
                <a:latin typeface="楷体_GB2312" pitchFamily="49" charset="-122"/>
                <a:ea typeface="楷体_GB2312" pitchFamily="49" charset="-122"/>
              </a:rPr>
              <a:t>主要种类：电阻式、齐纳式、隔离式。</a:t>
            </a:r>
          </a:p>
          <a:p>
            <a:pPr eaLnBrk="1" hangingPunct="1">
              <a:lnSpc>
                <a:spcPct val="120000"/>
              </a:lnSpc>
            </a:pPr>
            <a:r>
              <a:rPr lang="zh-CN" altLang="en-US">
                <a:solidFill>
                  <a:schemeClr val="hlink"/>
                </a:solidFill>
                <a:latin typeface="楷体_GB2312" pitchFamily="49" charset="-122"/>
                <a:ea typeface="楷体_GB2312" pitchFamily="49" charset="-122"/>
              </a:rPr>
              <a:t>（</a:t>
            </a:r>
            <a:r>
              <a:rPr lang="en-US" altLang="zh-CN">
                <a:solidFill>
                  <a:schemeClr val="hlink"/>
                </a:solidFill>
                <a:latin typeface="楷体_GB2312" pitchFamily="49" charset="-122"/>
                <a:ea typeface="楷体_GB2312" pitchFamily="49" charset="-122"/>
              </a:rPr>
              <a:t>1</a:t>
            </a:r>
            <a:r>
              <a:rPr lang="zh-CN" altLang="en-US">
                <a:solidFill>
                  <a:schemeClr val="hlink"/>
                </a:solidFill>
                <a:latin typeface="楷体_GB2312" pitchFamily="49" charset="-122"/>
                <a:ea typeface="楷体_GB2312" pitchFamily="49" charset="-122"/>
              </a:rPr>
              <a:t>）电阻式：</a:t>
            </a:r>
            <a:r>
              <a:rPr lang="zh-CN" altLang="en-US">
                <a:solidFill>
                  <a:srgbClr val="006600"/>
                </a:solidFill>
                <a:latin typeface="楷体_GB2312" pitchFamily="49" charset="-122"/>
                <a:ea typeface="楷体_GB2312" pitchFamily="49" charset="-122"/>
              </a:rPr>
              <a:t>电阻串联于电源线或信号线限制进入危险现场的电流，缺点：电源、信号受衰减。</a:t>
            </a:r>
          </a:p>
          <a:p>
            <a:pPr eaLnBrk="1" hangingPunct="1">
              <a:lnSpc>
                <a:spcPct val="120000"/>
              </a:lnSpc>
            </a:pPr>
            <a:r>
              <a:rPr lang="zh-CN" altLang="en-US">
                <a:solidFill>
                  <a:srgbClr val="FF3300"/>
                </a:solidFill>
                <a:latin typeface="楷体_GB2312" pitchFamily="49" charset="-122"/>
                <a:ea typeface="楷体_GB2312" pitchFamily="49" charset="-122"/>
              </a:rPr>
              <a:t>（</a:t>
            </a:r>
            <a:r>
              <a:rPr lang="en-US" altLang="zh-CN">
                <a:solidFill>
                  <a:srgbClr val="FF3300"/>
                </a:solidFill>
                <a:latin typeface="楷体_GB2312" pitchFamily="49" charset="-122"/>
                <a:ea typeface="楷体_GB2312" pitchFamily="49" charset="-122"/>
              </a:rPr>
              <a:t>2</a:t>
            </a:r>
            <a:r>
              <a:rPr lang="zh-CN" altLang="en-US">
                <a:solidFill>
                  <a:srgbClr val="FF3300"/>
                </a:solidFill>
                <a:latin typeface="楷体_GB2312" pitchFamily="49" charset="-122"/>
                <a:ea typeface="楷体_GB2312" pitchFamily="49" charset="-122"/>
              </a:rPr>
              <a:t>）齐纳式：</a:t>
            </a:r>
          </a:p>
          <a:p>
            <a:pPr eaLnBrk="1" hangingPunct="1">
              <a:lnSpc>
                <a:spcPct val="120000"/>
              </a:lnSpc>
            </a:pPr>
            <a:r>
              <a:rPr lang="zh-CN" altLang="en-US">
                <a:solidFill>
                  <a:srgbClr val="006600"/>
                </a:solidFill>
                <a:latin typeface="楷体_GB2312" pitchFamily="49" charset="-122"/>
                <a:ea typeface="楷体_GB2312" pitchFamily="49" charset="-122"/>
              </a:rPr>
              <a:t>利用串联电阻限流、利用并联齐纳稳压管限压。</a:t>
            </a:r>
          </a:p>
        </p:txBody>
      </p:sp>
    </p:spTree>
    <p:extLst>
      <p:ext uri="{BB962C8B-B14F-4D97-AF65-F5344CB8AC3E}">
        <p14:creationId xmlns:p14="http://schemas.microsoft.com/office/powerpoint/2010/main" val="14716863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Rectangle 5"/>
          <p:cNvSpPr>
            <a:spLocks noGrp="1" noChangeArrowheads="1"/>
          </p:cNvSpPr>
          <p:nvPr>
            <p:ph type="title"/>
          </p:nvPr>
        </p:nvSpPr>
        <p:spPr>
          <a:xfrm>
            <a:off x="2268538" y="981075"/>
            <a:ext cx="4213225" cy="768350"/>
          </a:xfrm>
        </p:spPr>
        <p:txBody>
          <a:bodyPr/>
          <a:lstStyle/>
          <a:p>
            <a:pPr eaLnBrk="1" hangingPunct="1"/>
            <a:r>
              <a:rPr lang="zh-CN" altLang="en-US" smtClean="0">
                <a:ea typeface="隶书" pitchFamily="49" charset="-122"/>
              </a:rPr>
              <a:t>隔离示意图</a:t>
            </a:r>
          </a:p>
        </p:txBody>
      </p:sp>
      <p:graphicFrame>
        <p:nvGraphicFramePr>
          <p:cNvPr id="30722" name="Object 4"/>
          <p:cNvGraphicFramePr>
            <a:graphicFrameLocks noGrp="1" noChangeAspect="1"/>
          </p:cNvGraphicFramePr>
          <p:nvPr>
            <p:ph idx="1"/>
          </p:nvPr>
        </p:nvGraphicFramePr>
        <p:xfrm>
          <a:off x="755650" y="2924175"/>
          <a:ext cx="7273925" cy="2239963"/>
        </p:xfrm>
        <a:graphic>
          <a:graphicData uri="http://schemas.openxmlformats.org/presentationml/2006/ole">
            <mc:AlternateContent xmlns:mc="http://schemas.openxmlformats.org/markup-compatibility/2006">
              <mc:Choice xmlns:v="urn:schemas-microsoft-com:vml" Requires="v">
                <p:oleObj spid="_x0000_s30744" name="Visio" r:id="rId3" imgW="7144512" imgH="2200656" progId="Visio.Drawing.11">
                  <p:embed/>
                </p:oleObj>
              </mc:Choice>
              <mc:Fallback>
                <p:oleObj name="Visio" r:id="rId3" imgW="7144512" imgH="220065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924175"/>
                        <a:ext cx="7273925"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7111" name="AutoShape 7"/>
          <p:cNvSpPr>
            <a:spLocks noChangeArrowheads="1"/>
          </p:cNvSpPr>
          <p:nvPr/>
        </p:nvSpPr>
        <p:spPr bwMode="auto">
          <a:xfrm>
            <a:off x="6370638" y="1844675"/>
            <a:ext cx="935037" cy="287338"/>
          </a:xfrm>
          <a:prstGeom prst="wedgeRectCallout">
            <a:avLst>
              <a:gd name="adj1" fmla="val -88708"/>
              <a:gd name="adj2" fmla="val 313537"/>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1200">
                <a:solidFill>
                  <a:srgbClr val="0000FF"/>
                </a:solidFill>
                <a:latin typeface="Times New Roman" pitchFamily="18" charset="0"/>
                <a:ea typeface="楷体_GB2312" pitchFamily="49" charset="-122"/>
              </a:rPr>
              <a:t>信号隔离</a:t>
            </a:r>
          </a:p>
        </p:txBody>
      </p:sp>
      <p:sp>
        <p:nvSpPr>
          <p:cNvPr id="687113" name="AutoShape 9"/>
          <p:cNvSpPr>
            <a:spLocks noChangeArrowheads="1"/>
          </p:cNvSpPr>
          <p:nvPr/>
        </p:nvSpPr>
        <p:spPr bwMode="auto">
          <a:xfrm>
            <a:off x="6945313" y="4652963"/>
            <a:ext cx="865187" cy="287337"/>
          </a:xfrm>
          <a:prstGeom prst="wedgeRectCallout">
            <a:avLst>
              <a:gd name="adj1" fmla="val -109264"/>
              <a:gd name="adj2" fmla="val -185912"/>
            </a:avLst>
          </a:prstGeom>
          <a:solidFill>
            <a:schemeClr val="bg1"/>
          </a:solidFill>
          <a:ln w="9525">
            <a:solidFill>
              <a:schemeClr val="hlink"/>
            </a:solidFill>
            <a:miter lim="800000"/>
            <a:headEnd/>
            <a:tailEnd/>
          </a:ln>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just" eaLnBrk="1" hangingPunct="1">
              <a:lnSpc>
                <a:spcPct val="120000"/>
              </a:lnSpc>
            </a:pPr>
            <a:r>
              <a:rPr kumimoji="1" lang="zh-CN" altLang="en-US" sz="1200">
                <a:solidFill>
                  <a:srgbClr val="0000FF"/>
                </a:solidFill>
                <a:latin typeface="Times New Roman" pitchFamily="18" charset="0"/>
                <a:ea typeface="楷体_GB2312" pitchFamily="49" charset="-122"/>
              </a:rPr>
              <a:t>电源隔离</a:t>
            </a:r>
          </a:p>
        </p:txBody>
      </p:sp>
      <p:pic>
        <p:nvPicPr>
          <p:cNvPr id="30726" name="Picture 11" descr="Aqua25">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9788" y="61658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761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grpId="0" nodeType="clickEffect">
                                  <p:stCondLst>
                                    <p:cond delay="0"/>
                                  </p:stCondLst>
                                  <p:childTnLst>
                                    <p:set>
                                      <p:cBhvr>
                                        <p:cTn id="6" dur="1" fill="hold">
                                          <p:stCondLst>
                                            <p:cond delay="0"/>
                                          </p:stCondLst>
                                        </p:cTn>
                                        <p:tgtEl>
                                          <p:spTgt spid="687111"/>
                                        </p:tgtEl>
                                        <p:attrNameLst>
                                          <p:attrName>style.visibility</p:attrName>
                                        </p:attrNameLst>
                                      </p:cBhvr>
                                      <p:to>
                                        <p:strVal val="visible"/>
                                      </p:to>
                                    </p:set>
                                    <p:anim calcmode="lin" valueType="num">
                                      <p:cBhvr additive="base">
                                        <p:cTn id="7" dur="3000" fill="hold"/>
                                        <p:tgtEl>
                                          <p:spTgt spid="687111"/>
                                        </p:tgtEl>
                                        <p:attrNameLst>
                                          <p:attrName>ppt_x</p:attrName>
                                        </p:attrNameLst>
                                      </p:cBhvr>
                                      <p:tavLst>
                                        <p:tav tm="0">
                                          <p:val>
                                            <p:strVal val="1+#ppt_w/2"/>
                                          </p:val>
                                        </p:tav>
                                        <p:tav tm="100000">
                                          <p:val>
                                            <p:strVal val="#ppt_x"/>
                                          </p:val>
                                        </p:tav>
                                      </p:tavLst>
                                    </p:anim>
                                    <p:anim calcmode="lin" valueType="num">
                                      <p:cBhvr additive="base">
                                        <p:cTn id="8" dur="3000" fill="hold"/>
                                        <p:tgtEl>
                                          <p:spTgt spid="68711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687113"/>
                                        </p:tgtEl>
                                        <p:attrNameLst>
                                          <p:attrName>style.visibility</p:attrName>
                                        </p:attrNameLst>
                                      </p:cBhvr>
                                      <p:to>
                                        <p:strVal val="visible"/>
                                      </p:to>
                                    </p:set>
                                    <p:anim calcmode="lin" valueType="num">
                                      <p:cBhvr additive="base">
                                        <p:cTn id="13" dur="3000" fill="hold"/>
                                        <p:tgtEl>
                                          <p:spTgt spid="687113"/>
                                        </p:tgtEl>
                                        <p:attrNameLst>
                                          <p:attrName>ppt_x</p:attrName>
                                        </p:attrNameLst>
                                      </p:cBhvr>
                                      <p:tavLst>
                                        <p:tav tm="0">
                                          <p:val>
                                            <p:strVal val="1+#ppt_w/2"/>
                                          </p:val>
                                        </p:tav>
                                        <p:tav tm="100000">
                                          <p:val>
                                            <p:strVal val="#ppt_x"/>
                                          </p:val>
                                        </p:tav>
                                      </p:tavLst>
                                    </p:anim>
                                    <p:anim calcmode="lin" valueType="num">
                                      <p:cBhvr additive="base">
                                        <p:cTn id="14" dur="3000" fill="hold"/>
                                        <p:tgtEl>
                                          <p:spTgt spid="687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111" grpId="0" animBg="1"/>
      <p:bldP spid="6871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1028700" y="874713"/>
            <a:ext cx="7112000" cy="542925"/>
          </a:xfrm>
        </p:spPr>
        <p:txBody>
          <a:bodyPr/>
          <a:lstStyle/>
          <a:p>
            <a:pPr eaLnBrk="1" hangingPunct="1"/>
            <a:r>
              <a:rPr lang="en-US" altLang="zh-CN" sz="4000" smtClean="0">
                <a:latin typeface="隶书" pitchFamily="49" charset="-122"/>
                <a:ea typeface="隶书" pitchFamily="49" charset="-122"/>
              </a:rPr>
              <a:t>4.2.4  </a:t>
            </a:r>
            <a:r>
              <a:rPr lang="zh-CN" altLang="en-US" sz="4000" smtClean="0">
                <a:latin typeface="隶书" pitchFamily="49" charset="-122"/>
                <a:ea typeface="隶书" pitchFamily="49" charset="-122"/>
              </a:rPr>
              <a:t>隔离式防爆栅</a:t>
            </a:r>
            <a:r>
              <a:rPr lang="zh-CN" altLang="en-US" sz="4000" smtClean="0"/>
              <a:t> </a:t>
            </a:r>
          </a:p>
        </p:txBody>
      </p:sp>
      <p:sp>
        <p:nvSpPr>
          <p:cNvPr id="31748" name="Rectangle 5"/>
          <p:cNvSpPr>
            <a:spLocks noChangeArrowheads="1"/>
          </p:cNvSpPr>
          <p:nvPr/>
        </p:nvSpPr>
        <p:spPr bwMode="auto">
          <a:xfrm>
            <a:off x="0" y="2790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31746" name="Object 4"/>
          <p:cNvGraphicFramePr>
            <a:graphicFrameLocks noChangeAspect="1"/>
          </p:cNvGraphicFramePr>
          <p:nvPr/>
        </p:nvGraphicFramePr>
        <p:xfrm>
          <a:off x="827088" y="3284538"/>
          <a:ext cx="7345362" cy="2632075"/>
        </p:xfrm>
        <a:graphic>
          <a:graphicData uri="http://schemas.openxmlformats.org/presentationml/2006/ole">
            <mc:AlternateContent xmlns:mc="http://schemas.openxmlformats.org/markup-compatibility/2006">
              <mc:Choice xmlns:v="urn:schemas-microsoft-com:vml" Requires="v">
                <p:oleObj spid="_x0000_s31768" name="Visio" r:id="rId3" imgW="5374767" imgH="1927555" progId="Visio.Drawing.11">
                  <p:embed/>
                </p:oleObj>
              </mc:Choice>
              <mc:Fallback>
                <p:oleObj name="Visio" r:id="rId3" imgW="5374767" imgH="192755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284538"/>
                        <a:ext cx="7345362" cy="263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9" name="Rectangle 6"/>
          <p:cNvSpPr>
            <a:spLocks noChangeArrowheads="1"/>
          </p:cNvSpPr>
          <p:nvPr/>
        </p:nvSpPr>
        <p:spPr bwMode="auto">
          <a:xfrm>
            <a:off x="3419475" y="5949950"/>
            <a:ext cx="20399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1600">
                <a:solidFill>
                  <a:srgbClr val="006600"/>
                </a:solidFill>
                <a:latin typeface="楷体_GB2312" pitchFamily="49" charset="-122"/>
                <a:ea typeface="楷体_GB2312" pitchFamily="49" charset="-122"/>
              </a:rPr>
              <a:t>（</a:t>
            </a:r>
            <a:r>
              <a:rPr lang="en-US" altLang="zh-CN" sz="1600">
                <a:solidFill>
                  <a:srgbClr val="006600"/>
                </a:solidFill>
                <a:latin typeface="楷体_GB2312" pitchFamily="49" charset="-122"/>
                <a:ea typeface="楷体_GB2312" pitchFamily="49" charset="-122"/>
              </a:rPr>
              <a:t>1</a:t>
            </a:r>
            <a:r>
              <a:rPr lang="zh-CN" altLang="en-US" sz="1600">
                <a:solidFill>
                  <a:srgbClr val="006600"/>
                </a:solidFill>
                <a:latin typeface="楷体_GB2312" pitchFamily="49" charset="-122"/>
                <a:ea typeface="楷体_GB2312" pitchFamily="49" charset="-122"/>
              </a:rPr>
              <a:t>）</a:t>
            </a:r>
            <a:r>
              <a:rPr lang="zh-CN" altLang="en-US" sz="1600">
                <a:solidFill>
                  <a:srgbClr val="FF3300"/>
                </a:solidFill>
                <a:latin typeface="楷体_GB2312" pitchFamily="49" charset="-122"/>
                <a:ea typeface="楷体_GB2312" pitchFamily="49" charset="-122"/>
              </a:rPr>
              <a:t>检测端</a:t>
            </a:r>
            <a:r>
              <a:rPr lang="zh-CN" altLang="en-US" sz="1600">
                <a:solidFill>
                  <a:srgbClr val="006600"/>
                </a:solidFill>
                <a:latin typeface="楷体_GB2312" pitchFamily="49" charset="-122"/>
                <a:ea typeface="楷体_GB2312" pitchFamily="49" charset="-122"/>
              </a:rPr>
              <a:t>防爆栅</a:t>
            </a:r>
            <a:r>
              <a:rPr lang="zh-CN" altLang="en-US" b="0">
                <a:solidFill>
                  <a:srgbClr val="006600"/>
                </a:solidFill>
                <a:latin typeface="楷体_GB2312" pitchFamily="49" charset="-122"/>
                <a:ea typeface="楷体_GB2312" pitchFamily="49" charset="-122"/>
              </a:rPr>
              <a:t> </a:t>
            </a:r>
          </a:p>
        </p:txBody>
      </p:sp>
      <p:sp>
        <p:nvSpPr>
          <p:cNvPr id="31750" name="Text Box 7"/>
          <p:cNvSpPr txBox="1">
            <a:spLocks noChangeArrowheads="1"/>
          </p:cNvSpPr>
          <p:nvPr/>
        </p:nvSpPr>
        <p:spPr bwMode="auto">
          <a:xfrm>
            <a:off x="1258888" y="2133600"/>
            <a:ext cx="6697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zh-CN" b="0">
              <a:latin typeface="Garamond" pitchFamily="18" charset="0"/>
            </a:endParaRPr>
          </a:p>
        </p:txBody>
      </p:sp>
      <p:sp>
        <p:nvSpPr>
          <p:cNvPr id="31751" name="Text Box 9"/>
          <p:cNvSpPr txBox="1">
            <a:spLocks noChangeArrowheads="1"/>
          </p:cNvSpPr>
          <p:nvPr/>
        </p:nvSpPr>
        <p:spPr bwMode="auto">
          <a:xfrm>
            <a:off x="179388" y="2060575"/>
            <a:ext cx="856932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20000"/>
              </a:lnSpc>
            </a:pPr>
            <a:r>
              <a:rPr lang="en-US" altLang="zh-CN">
                <a:solidFill>
                  <a:srgbClr val="006600"/>
                </a:solidFill>
                <a:latin typeface="楷体_GB2312" pitchFamily="49" charset="-122"/>
                <a:ea typeface="楷体_GB2312" pitchFamily="49" charset="-122"/>
              </a:rPr>
              <a:t>DDZ-Ⅲ</a:t>
            </a:r>
            <a:r>
              <a:rPr lang="zh-CN" altLang="en-US">
                <a:solidFill>
                  <a:srgbClr val="006600"/>
                </a:solidFill>
                <a:latin typeface="楷体_GB2312" pitchFamily="49" charset="-122"/>
                <a:ea typeface="楷体_GB2312" pitchFamily="49" charset="-122"/>
              </a:rPr>
              <a:t>防爆栅的隔离方案</a:t>
            </a:r>
            <a:r>
              <a:rPr lang="en-US" altLang="zh-CN">
                <a:solidFill>
                  <a:srgbClr val="006600"/>
                </a:solidFill>
                <a:latin typeface="楷体_GB2312" pitchFamily="49" charset="-122"/>
                <a:ea typeface="楷体_GB2312" pitchFamily="49" charset="-122"/>
              </a:rPr>
              <a:t>:</a:t>
            </a:r>
          </a:p>
          <a:p>
            <a:pPr eaLnBrk="1" hangingPunct="1">
              <a:lnSpc>
                <a:spcPct val="120000"/>
              </a:lnSpc>
            </a:pPr>
            <a:r>
              <a:rPr lang="zh-CN" altLang="en-US">
                <a:solidFill>
                  <a:srgbClr val="006600"/>
                </a:solidFill>
                <a:latin typeface="楷体_GB2312" pitchFamily="49" charset="-122"/>
                <a:ea typeface="楷体_GB2312" pitchFamily="49" charset="-122"/>
              </a:rPr>
              <a:t>具体措施</a:t>
            </a:r>
            <a:r>
              <a:rPr lang="en-US" altLang="zh-CN">
                <a:solidFill>
                  <a:srgbClr val="006600"/>
                </a:solidFill>
                <a:latin typeface="楷体_GB2312" pitchFamily="49" charset="-122"/>
                <a:ea typeface="楷体_GB2312" pitchFamily="49" charset="-122"/>
              </a:rPr>
              <a:t>--</a:t>
            </a:r>
            <a:r>
              <a:rPr lang="zh-CN" altLang="en-US">
                <a:solidFill>
                  <a:srgbClr val="006600"/>
                </a:solidFill>
                <a:latin typeface="楷体_GB2312" pitchFamily="49" charset="-122"/>
                <a:ea typeface="楷体_GB2312" pitchFamily="49" charset="-122"/>
              </a:rPr>
              <a:t>变压器作为输入输出电源隔离；晶体管截止限压、限流截止式控制电路。</a:t>
            </a:r>
          </a:p>
          <a:p>
            <a:pPr eaLnBrk="1" hangingPunct="1">
              <a:lnSpc>
                <a:spcPct val="120000"/>
              </a:lnSpc>
            </a:pPr>
            <a:r>
              <a:rPr lang="zh-CN" altLang="en-US">
                <a:solidFill>
                  <a:srgbClr val="006600"/>
                </a:solidFill>
                <a:latin typeface="楷体_GB2312" pitchFamily="49" charset="-122"/>
                <a:ea typeface="楷体_GB2312" pitchFamily="49" charset="-122"/>
              </a:rPr>
              <a:t>两处隔离</a:t>
            </a:r>
            <a:r>
              <a:rPr lang="en-US" altLang="zh-CN">
                <a:solidFill>
                  <a:srgbClr val="006600"/>
                </a:solidFill>
                <a:latin typeface="楷体_GB2312" pitchFamily="49" charset="-122"/>
                <a:ea typeface="楷体_GB2312" pitchFamily="49" charset="-122"/>
              </a:rPr>
              <a:t>--</a:t>
            </a:r>
            <a:r>
              <a:rPr lang="zh-CN" altLang="en-US">
                <a:solidFill>
                  <a:srgbClr val="006600"/>
                </a:solidFill>
                <a:latin typeface="楷体_GB2312" pitchFamily="49" charset="-122"/>
                <a:ea typeface="楷体_GB2312" pitchFamily="49" charset="-122"/>
              </a:rPr>
              <a:t>变送器配合使用的检测端防爆栅，执行其配合使用的执行端防爆栅。</a:t>
            </a:r>
          </a:p>
        </p:txBody>
      </p:sp>
      <p:pic>
        <p:nvPicPr>
          <p:cNvPr id="31752" name="Picture 10" descr="Aqua25">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630872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1" descr="Aqua25">
            <a:hlinkClick r:id="rId7"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125" y="630872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 Box 12"/>
          <p:cNvSpPr txBox="1">
            <a:spLocks noChangeArrowheads="1"/>
          </p:cNvSpPr>
          <p:nvPr/>
        </p:nvSpPr>
        <p:spPr bwMode="auto">
          <a:xfrm>
            <a:off x="1476375" y="6308725"/>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endParaRPr lang="zh-CN" altLang="zh-CN" b="0">
              <a:latin typeface="Garamond" pitchFamily="18" charset="0"/>
            </a:endParaRPr>
          </a:p>
        </p:txBody>
      </p:sp>
      <p:sp>
        <p:nvSpPr>
          <p:cNvPr id="31755" name="Text Box 13"/>
          <p:cNvSpPr txBox="1">
            <a:spLocks noChangeArrowheads="1"/>
          </p:cNvSpPr>
          <p:nvPr/>
        </p:nvSpPr>
        <p:spPr bwMode="auto">
          <a:xfrm>
            <a:off x="1476375" y="6308725"/>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1400" b="0">
                <a:solidFill>
                  <a:srgbClr val="0000FF"/>
                </a:solidFill>
                <a:latin typeface="Garamond" pitchFamily="18" charset="0"/>
                <a:ea typeface="楷体_GB2312" pitchFamily="49" charset="-122"/>
              </a:rPr>
              <a:t>基本原理框图</a:t>
            </a:r>
          </a:p>
        </p:txBody>
      </p:sp>
      <p:sp>
        <p:nvSpPr>
          <p:cNvPr id="31756" name="Text Box 14"/>
          <p:cNvSpPr txBox="1">
            <a:spLocks noChangeArrowheads="1"/>
          </p:cNvSpPr>
          <p:nvPr/>
        </p:nvSpPr>
        <p:spPr bwMode="auto">
          <a:xfrm>
            <a:off x="7092950" y="63817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spcBef>
                <a:spcPct val="50000"/>
              </a:spcBef>
            </a:pPr>
            <a:r>
              <a:rPr lang="zh-CN" altLang="en-US" sz="1400" b="0">
                <a:solidFill>
                  <a:srgbClr val="0000FF"/>
                </a:solidFill>
                <a:latin typeface="Garamond" pitchFamily="18" charset="0"/>
                <a:ea typeface="楷体_GB2312" pitchFamily="49" charset="-122"/>
              </a:rPr>
              <a:t>简化电路原理图</a:t>
            </a:r>
          </a:p>
        </p:txBody>
      </p:sp>
      <p:sp>
        <p:nvSpPr>
          <p:cNvPr id="31757" name="Rectangle 15"/>
          <p:cNvSpPr>
            <a:spLocks noChangeArrowheads="1"/>
          </p:cNvSpPr>
          <p:nvPr/>
        </p:nvSpPr>
        <p:spPr bwMode="auto">
          <a:xfrm>
            <a:off x="6877050" y="1341438"/>
            <a:ext cx="20875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1200" b="0">
                <a:solidFill>
                  <a:srgbClr val="006600"/>
                </a:solidFill>
                <a:latin typeface="Garamond" pitchFamily="18" charset="0"/>
                <a:ea typeface="华文新魏" pitchFamily="2" charset="-122"/>
              </a:rPr>
              <a:t>分为检测端和执行端防爆栅</a:t>
            </a:r>
          </a:p>
        </p:txBody>
      </p:sp>
    </p:spTree>
    <p:extLst>
      <p:ext uri="{BB962C8B-B14F-4D97-AF65-F5344CB8AC3E}">
        <p14:creationId xmlns:p14="http://schemas.microsoft.com/office/powerpoint/2010/main" val="36151556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4"/>
          <p:cNvSpPr>
            <a:spLocks noChangeArrowheads="1"/>
          </p:cNvSpPr>
          <p:nvPr/>
        </p:nvSpPr>
        <p:spPr bwMode="auto">
          <a:xfrm>
            <a:off x="1116013" y="1958975"/>
            <a:ext cx="2778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2400">
                <a:solidFill>
                  <a:srgbClr val="006600"/>
                </a:solidFill>
                <a:latin typeface="Garamond" pitchFamily="18" charset="0"/>
              </a:rPr>
              <a:t>（</a:t>
            </a:r>
            <a:r>
              <a:rPr lang="en-US" altLang="zh-CN" sz="2400">
                <a:solidFill>
                  <a:srgbClr val="006600"/>
                </a:solidFill>
                <a:latin typeface="Garamond" pitchFamily="18" charset="0"/>
              </a:rPr>
              <a:t>2</a:t>
            </a:r>
            <a:r>
              <a:rPr lang="zh-CN" altLang="en-US" sz="2400">
                <a:solidFill>
                  <a:srgbClr val="006600"/>
                </a:solidFill>
                <a:latin typeface="Garamond" pitchFamily="18" charset="0"/>
              </a:rPr>
              <a:t>）执行端防爆栅</a:t>
            </a:r>
          </a:p>
        </p:txBody>
      </p:sp>
      <p:sp>
        <p:nvSpPr>
          <p:cNvPr id="32772" name="Rectangle 6"/>
          <p:cNvSpPr>
            <a:spLocks noChangeArrowheads="1"/>
          </p:cNvSpPr>
          <p:nvPr/>
        </p:nvSpPr>
        <p:spPr bwMode="auto">
          <a:xfrm>
            <a:off x="0" y="2805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graphicFrame>
        <p:nvGraphicFramePr>
          <p:cNvPr id="32770" name="Object 5"/>
          <p:cNvGraphicFramePr>
            <a:graphicFrameLocks noChangeAspect="1"/>
          </p:cNvGraphicFramePr>
          <p:nvPr/>
        </p:nvGraphicFramePr>
        <p:xfrm>
          <a:off x="395288" y="2924175"/>
          <a:ext cx="8208962" cy="2554288"/>
        </p:xfrm>
        <a:graphic>
          <a:graphicData uri="http://schemas.openxmlformats.org/presentationml/2006/ole">
            <mc:AlternateContent xmlns:mc="http://schemas.openxmlformats.org/markup-compatibility/2006">
              <mc:Choice xmlns:v="urn:schemas-microsoft-com:vml" Requires="v">
                <p:oleObj spid="_x0000_s32792" name="Visio" r:id="rId3" imgW="5343906" imgH="1665834" progId="Visio.Drawing.11">
                  <p:embed/>
                </p:oleObj>
              </mc:Choice>
              <mc:Fallback>
                <p:oleObj name="Visio" r:id="rId3" imgW="5343906" imgH="166583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924175"/>
                        <a:ext cx="8208962" cy="2554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3" name="Rectangle 7"/>
          <p:cNvSpPr>
            <a:spLocks noChangeArrowheads="1"/>
          </p:cNvSpPr>
          <p:nvPr/>
        </p:nvSpPr>
        <p:spPr bwMode="auto">
          <a:xfrm>
            <a:off x="3132138" y="5891213"/>
            <a:ext cx="2538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1600">
                <a:solidFill>
                  <a:srgbClr val="006600"/>
                </a:solidFill>
                <a:latin typeface="楷体_GB2312" pitchFamily="49" charset="-122"/>
                <a:ea typeface="楷体_GB2312" pitchFamily="49" charset="-122"/>
              </a:rPr>
              <a:t>执行端防爆栅电路原理图</a:t>
            </a:r>
            <a:r>
              <a:rPr lang="zh-CN" altLang="en-US" sz="1600" b="0">
                <a:latin typeface="楷体_GB2312" pitchFamily="49" charset="-122"/>
                <a:ea typeface="楷体_GB2312" pitchFamily="49" charset="-122"/>
              </a:rPr>
              <a:t> </a:t>
            </a:r>
          </a:p>
        </p:txBody>
      </p:sp>
      <p:sp>
        <p:nvSpPr>
          <p:cNvPr id="32774" name="Rectangle 11"/>
          <p:cNvSpPr>
            <a:spLocks noGrp="1" noChangeArrowheads="1"/>
          </p:cNvSpPr>
          <p:nvPr>
            <p:ph type="title"/>
          </p:nvPr>
        </p:nvSpPr>
        <p:spPr>
          <a:xfrm>
            <a:off x="1179513" y="704850"/>
            <a:ext cx="6881812" cy="657225"/>
          </a:xfrm>
          <a:noFill/>
        </p:spPr>
        <p:txBody>
          <a:bodyPr anchor="b"/>
          <a:lstStyle/>
          <a:p>
            <a:pPr eaLnBrk="1" hangingPunct="1"/>
            <a:r>
              <a:rPr lang="zh-CN" altLang="en-US" smtClean="0">
                <a:ea typeface="隶书" pitchFamily="49" charset="-122"/>
              </a:rPr>
              <a:t>执行端防爆栅工作原理</a:t>
            </a:r>
          </a:p>
        </p:txBody>
      </p:sp>
      <p:pic>
        <p:nvPicPr>
          <p:cNvPr id="32775" name="Picture 12" descr="Aqua22">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9788" y="630872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3611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684213" y="3878263"/>
            <a:ext cx="6911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zh-CN" sz="2000">
              <a:solidFill>
                <a:srgbClr val="000066"/>
              </a:solidFill>
            </a:endParaRPr>
          </a:p>
        </p:txBody>
      </p:sp>
      <p:sp>
        <p:nvSpPr>
          <p:cNvPr id="38915" name="Rectangle 12"/>
          <p:cNvSpPr>
            <a:spLocks noChangeArrowheads="1"/>
          </p:cNvSpPr>
          <p:nvPr/>
        </p:nvSpPr>
        <p:spPr bwMode="auto">
          <a:xfrm>
            <a:off x="539750" y="1412776"/>
            <a:ext cx="78486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pPr>
            <a:r>
              <a:rPr lang="zh-CN" altLang="en-US" sz="2400" dirty="0" smtClean="0">
                <a:latin typeface="Garamond" pitchFamily="18" charset="0"/>
              </a:rPr>
              <a:t>调节阀</a:t>
            </a:r>
            <a:r>
              <a:rPr lang="zh-CN" altLang="en-US" sz="2400" dirty="0">
                <a:latin typeface="Garamond" pitchFamily="18" charset="0"/>
              </a:rPr>
              <a:t>又称控制阀</a:t>
            </a:r>
            <a:endParaRPr lang="en-US" altLang="zh-CN" sz="2400" dirty="0">
              <a:latin typeface="Garamond" pitchFamily="18" charset="0"/>
            </a:endParaRPr>
          </a:p>
          <a:p>
            <a:pPr eaLnBrk="1" hangingPunct="1">
              <a:lnSpc>
                <a:spcPct val="150000"/>
              </a:lnSpc>
            </a:pPr>
            <a:r>
              <a:rPr lang="zh-CN" altLang="en-US" sz="2400" dirty="0">
                <a:latin typeface="Garamond" pitchFamily="18" charset="0"/>
              </a:rPr>
              <a:t>  </a:t>
            </a:r>
            <a:r>
              <a:rPr lang="zh-CN" altLang="en-US" sz="2400" dirty="0" smtClean="0">
                <a:latin typeface="Garamond" pitchFamily="18" charset="0"/>
              </a:rPr>
              <a:t>      按照</a:t>
            </a:r>
            <a:r>
              <a:rPr lang="zh-CN" altLang="en-US" sz="2400" dirty="0">
                <a:latin typeface="Garamond" pitchFamily="18" charset="0"/>
              </a:rPr>
              <a:t>控制信号的方向和大小，通过改变阀芯行程来改变阀的阻力系数，达到调节流量的目的</a:t>
            </a:r>
            <a:r>
              <a:rPr lang="zh-CN" altLang="en-US" sz="2400" b="0" dirty="0">
                <a:latin typeface="Garamond" pitchFamily="18" charset="0"/>
              </a:rPr>
              <a:t> 。</a:t>
            </a:r>
          </a:p>
          <a:p>
            <a:pPr eaLnBrk="1" hangingPunct="1">
              <a:lnSpc>
                <a:spcPct val="150000"/>
              </a:lnSpc>
            </a:pPr>
            <a:r>
              <a:rPr lang="zh-CN" altLang="en-US" sz="2400" dirty="0">
                <a:latin typeface="Garamond" pitchFamily="18" charset="0"/>
              </a:rPr>
              <a:t>调节阀有：</a:t>
            </a:r>
          </a:p>
          <a:p>
            <a:pPr eaLnBrk="1" hangingPunct="1">
              <a:lnSpc>
                <a:spcPct val="150000"/>
              </a:lnSpc>
            </a:pPr>
            <a:r>
              <a:rPr lang="zh-CN" altLang="en-US" sz="2400" b="0" dirty="0">
                <a:latin typeface="Garamond" pitchFamily="18" charset="0"/>
              </a:rPr>
              <a:t>直通双座调节阀、直通单座调节阀、套筒调节阀、</a:t>
            </a:r>
          </a:p>
          <a:p>
            <a:pPr eaLnBrk="1" hangingPunct="1">
              <a:lnSpc>
                <a:spcPct val="150000"/>
              </a:lnSpc>
            </a:pPr>
            <a:r>
              <a:rPr lang="zh-CN" altLang="en-US" sz="2400" b="0" dirty="0">
                <a:latin typeface="Garamond" pitchFamily="18" charset="0"/>
              </a:rPr>
              <a:t>低温调节阀、三通调节阀、小流量调节阀、</a:t>
            </a:r>
          </a:p>
          <a:p>
            <a:pPr eaLnBrk="1" hangingPunct="1">
              <a:lnSpc>
                <a:spcPct val="150000"/>
              </a:lnSpc>
            </a:pPr>
            <a:r>
              <a:rPr lang="zh-CN" altLang="en-US" sz="2400" b="0" dirty="0">
                <a:latin typeface="Garamond" pitchFamily="18" charset="0"/>
              </a:rPr>
              <a:t>隔膜调节阀、偏心调节阀、和蝶阀等。 </a:t>
            </a:r>
          </a:p>
        </p:txBody>
      </p:sp>
    </p:spTree>
    <p:extLst>
      <p:ext uri="{BB962C8B-B14F-4D97-AF65-F5344CB8AC3E}">
        <p14:creationId xmlns:p14="http://schemas.microsoft.com/office/powerpoint/2010/main" val="2811809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t>爆炸物质分类</a:t>
            </a:r>
          </a:p>
        </p:txBody>
      </p:sp>
      <p:pic>
        <p:nvPicPr>
          <p:cNvPr id="70660" name="Picture 2" descr="D:\教学和科研资料\教学资料\自动化仪表与过程控制\爆炸性物质分类.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2090738"/>
            <a:ext cx="508635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098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危险区域分类</a:t>
            </a:r>
          </a:p>
        </p:txBody>
      </p:sp>
      <p:sp>
        <p:nvSpPr>
          <p:cNvPr id="71683" name="内容占位符 2"/>
          <p:cNvSpPr>
            <a:spLocks noGrp="1"/>
          </p:cNvSpPr>
          <p:nvPr>
            <p:ph idx="1"/>
          </p:nvPr>
        </p:nvSpPr>
        <p:spPr/>
        <p:txBody>
          <a:bodyPr/>
          <a:lstStyle/>
          <a:p>
            <a:endParaRPr lang="zh-CN" altLang="en-US" smtClean="0"/>
          </a:p>
        </p:txBody>
      </p:sp>
      <p:pic>
        <p:nvPicPr>
          <p:cNvPr id="71684" name="Picture 2" descr="D:\教学和科研资料\教学资料\自动化仪表与过程控制\危险场所等级.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628775"/>
            <a:ext cx="7840663"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4156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防爆仪表分级</a:t>
            </a:r>
          </a:p>
        </p:txBody>
      </p:sp>
      <p:pic>
        <p:nvPicPr>
          <p:cNvPr id="72707" name="Picture 2" descr="D:\教学和科研资料\教学资料\自动化仪表与过程控制\防爆仪表分级.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773238"/>
            <a:ext cx="5748337"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2" descr="D:\教学和科研资料\教学资料\自动化仪表与过程控制\防爆仪表分级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4292600"/>
            <a:ext cx="5624513"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8838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endParaRPr lang="zh-CN" altLang="en-US" smtClean="0"/>
          </a:p>
        </p:txBody>
      </p:sp>
      <p:sp>
        <p:nvSpPr>
          <p:cNvPr id="73731" name="内容占位符 2"/>
          <p:cNvSpPr>
            <a:spLocks noGrp="1"/>
          </p:cNvSpPr>
          <p:nvPr>
            <p:ph idx="1"/>
          </p:nvPr>
        </p:nvSpPr>
        <p:spPr/>
        <p:txBody>
          <a:bodyPr/>
          <a:lstStyle/>
          <a:p>
            <a:r>
              <a:rPr lang="zh-CN" altLang="en-US" smtClean="0"/>
              <a:t>仪表防爆标识</a:t>
            </a:r>
          </a:p>
        </p:txBody>
      </p:sp>
      <p:pic>
        <p:nvPicPr>
          <p:cNvPr id="73732" name="Picture 3" descr="D:\教学和科研资料\教学资料\自动化仪表与过程控制\防爆标志.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133600"/>
            <a:ext cx="7675562"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2066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t>防爆仪表选择</a:t>
            </a:r>
          </a:p>
        </p:txBody>
      </p:sp>
      <p:pic>
        <p:nvPicPr>
          <p:cNvPr id="74755" name="Picture 2" descr="D:\教学和科研资料\教学资料\自动化仪表与过程控制\防爆选表.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68413"/>
            <a:ext cx="7443787" cy="535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3106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5" descr="D:\教学和科研资料\教学资料\自动化仪表与过程控制\防爆现场.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2875"/>
            <a:ext cx="4765675"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标题 5"/>
          <p:cNvSpPr>
            <a:spLocks noGrp="1"/>
          </p:cNvSpPr>
          <p:nvPr>
            <p:ph type="title"/>
          </p:nvPr>
        </p:nvSpPr>
        <p:spPr/>
        <p:txBody>
          <a:bodyPr/>
          <a:lstStyle/>
          <a:p>
            <a:r>
              <a:rPr lang="zh-CN" altLang="en-US" smtClean="0"/>
              <a:t>现场防爆仪器</a:t>
            </a:r>
          </a:p>
        </p:txBody>
      </p:sp>
      <p:pic>
        <p:nvPicPr>
          <p:cNvPr id="75780" name="Picture 2" descr="D:\教学和科研资料\教学资料\自动化仪表与过程控制\防爆浮子流量计.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76700"/>
            <a:ext cx="2995613"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AutoShape 8" descr="http://img3.imgtn.bdimg.com/it/u=1197162981,2853839028&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75782" name="AutoShape 10" descr="http://img3.imgtn.bdimg.com/it/u=3281106664,295084955&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pic>
        <p:nvPicPr>
          <p:cNvPr id="75783" name="Picture 11" descr="D:\教学和科研资料\教学资料\自动化仪表与过程控制\防爆按钮.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5508625" y="1773238"/>
            <a:ext cx="3352800" cy="2095500"/>
          </a:xfrm>
          <a:noFill/>
        </p:spPr>
      </p:pic>
      <p:pic>
        <p:nvPicPr>
          <p:cNvPr id="75784" name="Picture 12" descr="D:\教学和科研资料\教学资料\自动化仪表与过程控制\防爆接线盒.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688" y="4365625"/>
            <a:ext cx="23622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2" descr="D:\教学和科研资料\教学资料\自动化仪表与过程控制\防爆旋钮和指示.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4365625"/>
            <a:ext cx="2665413"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1213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ChangeArrowheads="1"/>
          </p:cNvSpPr>
          <p:nvPr/>
        </p:nvSpPr>
        <p:spPr bwMode="auto">
          <a:xfrm>
            <a:off x="1042988" y="1844675"/>
            <a:ext cx="4392612"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30000"/>
              </a:lnSpc>
              <a:spcBef>
                <a:spcPct val="20000"/>
              </a:spcBef>
              <a:buClr>
                <a:srgbClr val="740377"/>
              </a:buClr>
              <a:buFont typeface="Wingdings" pitchFamily="2" charset="2"/>
              <a:buChar char="Ø"/>
            </a:pPr>
            <a:r>
              <a:rPr lang="zh-CN" altLang="en-US" sz="3200">
                <a:solidFill>
                  <a:srgbClr val="0000FF"/>
                </a:solidFill>
                <a:latin typeface="黑体" pitchFamily="2" charset="-122"/>
                <a:ea typeface="黑体" pitchFamily="2" charset="-122"/>
              </a:rPr>
              <a:t>电动</a:t>
            </a:r>
            <a:r>
              <a:rPr lang="zh-CN" altLang="en-US" sz="3200">
                <a:solidFill>
                  <a:srgbClr val="000066"/>
                </a:solidFill>
                <a:latin typeface="楷体_GB2312" pitchFamily="49" charset="-122"/>
                <a:ea typeface="楷体_GB2312" pitchFamily="49" charset="-122"/>
              </a:rPr>
              <a:t>阀门；</a:t>
            </a:r>
          </a:p>
          <a:p>
            <a:pPr eaLnBrk="1" hangingPunct="1">
              <a:lnSpc>
                <a:spcPct val="130000"/>
              </a:lnSpc>
              <a:spcBef>
                <a:spcPct val="20000"/>
              </a:spcBef>
              <a:buClr>
                <a:srgbClr val="740377"/>
              </a:buClr>
              <a:buFont typeface="Wingdings" pitchFamily="2" charset="2"/>
              <a:buChar char="Ø"/>
            </a:pPr>
            <a:r>
              <a:rPr lang="zh-CN" altLang="en-US" sz="3200">
                <a:solidFill>
                  <a:srgbClr val="0000FF"/>
                </a:solidFill>
                <a:latin typeface="黑体" pitchFamily="2" charset="-122"/>
                <a:ea typeface="黑体" pitchFamily="2" charset="-122"/>
              </a:rPr>
              <a:t>气动</a:t>
            </a:r>
            <a:r>
              <a:rPr lang="zh-CN" altLang="en-US" sz="3200">
                <a:solidFill>
                  <a:srgbClr val="000066"/>
                </a:solidFill>
                <a:latin typeface="楷体_GB2312" pitchFamily="49" charset="-122"/>
                <a:ea typeface="楷体_GB2312" pitchFamily="49" charset="-122"/>
              </a:rPr>
              <a:t>阀门；</a:t>
            </a:r>
          </a:p>
          <a:p>
            <a:pPr eaLnBrk="1" hangingPunct="1">
              <a:lnSpc>
                <a:spcPct val="130000"/>
              </a:lnSpc>
              <a:spcBef>
                <a:spcPct val="20000"/>
              </a:spcBef>
              <a:buClr>
                <a:srgbClr val="740377"/>
              </a:buClr>
              <a:buFont typeface="Wingdings" pitchFamily="2" charset="2"/>
              <a:buChar char="Ø"/>
            </a:pPr>
            <a:r>
              <a:rPr lang="zh-CN" altLang="en-US" sz="3200">
                <a:solidFill>
                  <a:srgbClr val="0000FF"/>
                </a:solidFill>
                <a:latin typeface="黑体" pitchFamily="2" charset="-122"/>
                <a:ea typeface="黑体" pitchFamily="2" charset="-122"/>
              </a:rPr>
              <a:t>液动</a:t>
            </a:r>
            <a:r>
              <a:rPr lang="zh-CN" altLang="en-US" sz="3200">
                <a:solidFill>
                  <a:srgbClr val="000066"/>
                </a:solidFill>
                <a:latin typeface="楷体_GB2312" pitchFamily="49" charset="-122"/>
                <a:ea typeface="楷体_GB2312" pitchFamily="49" charset="-122"/>
              </a:rPr>
              <a:t>阀门；</a:t>
            </a:r>
          </a:p>
          <a:p>
            <a:pPr eaLnBrk="1" hangingPunct="1">
              <a:lnSpc>
                <a:spcPct val="130000"/>
              </a:lnSpc>
              <a:spcBef>
                <a:spcPct val="20000"/>
              </a:spcBef>
              <a:buClr>
                <a:srgbClr val="740377"/>
              </a:buClr>
              <a:buFont typeface="Wingdings" pitchFamily="2" charset="2"/>
              <a:buNone/>
            </a:pPr>
            <a:endParaRPr lang="en-US" altLang="zh-CN" sz="2400" b="0">
              <a:solidFill>
                <a:srgbClr val="000066"/>
              </a:solidFill>
              <a:latin typeface="楷体_GB2312" pitchFamily="49" charset="-122"/>
              <a:ea typeface="楷体_GB2312" pitchFamily="49" charset="-122"/>
            </a:endParaRPr>
          </a:p>
        </p:txBody>
      </p:sp>
      <p:sp>
        <p:nvSpPr>
          <p:cNvPr id="39939" name="Rectangle 3"/>
          <p:cNvSpPr>
            <a:spLocks noChangeArrowheads="1"/>
          </p:cNvSpPr>
          <p:nvPr/>
        </p:nvSpPr>
        <p:spPr bwMode="auto">
          <a:xfrm>
            <a:off x="179388" y="260350"/>
            <a:ext cx="63373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tIns="0">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r>
              <a:rPr lang="zh-CN" altLang="en-US" sz="3200">
                <a:solidFill>
                  <a:srgbClr val="000066"/>
                </a:solidFill>
                <a:latin typeface="楷体_GB2312" pitchFamily="49" charset="-122"/>
                <a:ea typeface="楷体_GB2312" pitchFamily="49" charset="-122"/>
              </a:rPr>
              <a:t>按</a:t>
            </a:r>
            <a:r>
              <a:rPr lang="zh-CN" altLang="en-US" sz="3200">
                <a:solidFill>
                  <a:srgbClr val="0000FF"/>
                </a:solidFill>
                <a:latin typeface="黑体" pitchFamily="2" charset="-122"/>
                <a:ea typeface="黑体" pitchFamily="2" charset="-122"/>
              </a:rPr>
              <a:t>能源形式</a:t>
            </a:r>
            <a:r>
              <a:rPr lang="zh-CN" altLang="en-US" sz="3200">
                <a:solidFill>
                  <a:srgbClr val="000066"/>
                </a:solidFill>
                <a:latin typeface="楷体_GB2312" pitchFamily="49" charset="-122"/>
                <a:ea typeface="楷体_GB2312" pitchFamily="49" charset="-122"/>
              </a:rPr>
              <a:t>分类主要可分为：</a:t>
            </a:r>
          </a:p>
        </p:txBody>
      </p:sp>
      <p:pic>
        <p:nvPicPr>
          <p:cNvPr id="775174" name="Picture 6" descr="电动自动化仪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88913"/>
            <a:ext cx="3276600"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5175" name="Picture 7" descr="气动自动化仪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3500438"/>
            <a:ext cx="3384550"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AutoShape 8" descr="http://img2.imgtn.bdimg.com/it/u=3537571,4022191729&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9944" name="AutoShape 10" descr="http://img2.imgtn.bdimg.com/it/u=3537571,4022191729&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9945" name="AutoShape 12" descr="http://img5.imgtn.bdimg.com/it/u=3203794076,1428733747&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9946" name="AutoShape 14" descr="http://img5.imgtn.bdimg.com/it/u=3203794076,1428733747&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
        <p:nvSpPr>
          <p:cNvPr id="39947" name="AutoShape 16" descr="http://img5.imgtn.bdimg.com/it/u=3203794076,1428733747&amp;fm=21&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8413585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5170"/>
                                        </p:tgtEl>
                                        <p:attrNameLst>
                                          <p:attrName>style.visibility</p:attrName>
                                        </p:attrNameLst>
                                      </p:cBhvr>
                                      <p:to>
                                        <p:strVal val="visible"/>
                                      </p:to>
                                    </p:set>
                                    <p:animEffect transition="in" filter="blinds(horizontal)">
                                      <p:cBhvr>
                                        <p:cTn id="7" dur="500"/>
                                        <p:tgtEl>
                                          <p:spTgt spid="775170"/>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775174"/>
                                        </p:tgtEl>
                                        <p:attrNameLst>
                                          <p:attrName>style.visibility</p:attrName>
                                        </p:attrNameLst>
                                      </p:cBhvr>
                                      <p:to>
                                        <p:strVal val="visible"/>
                                      </p:to>
                                    </p:set>
                                    <p:animEffect transition="in" filter="wipe(down)">
                                      <p:cBhvr>
                                        <p:cTn id="11" dur="500"/>
                                        <p:tgtEl>
                                          <p:spTgt spid="775174"/>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775175"/>
                                        </p:tgtEl>
                                        <p:attrNameLst>
                                          <p:attrName>style.visibility</p:attrName>
                                        </p:attrNameLst>
                                      </p:cBhvr>
                                      <p:to>
                                        <p:strVal val="visible"/>
                                      </p:to>
                                    </p:set>
                                    <p:animEffect transition="in" filter="wipe(down)">
                                      <p:cBhvr>
                                        <p:cTn id="15" dur="500"/>
                                        <p:tgtEl>
                                          <p:spTgt spid="775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0"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1979613" y="1125538"/>
            <a:ext cx="5260975" cy="619125"/>
          </a:xfrm>
        </p:spPr>
        <p:txBody>
          <a:bodyPr/>
          <a:lstStyle/>
          <a:p>
            <a:pPr eaLnBrk="1" hangingPunct="1">
              <a:lnSpc>
                <a:spcPct val="90000"/>
              </a:lnSpc>
              <a:buFontTx/>
              <a:buNone/>
            </a:pPr>
            <a:r>
              <a:rPr lang="en-US" altLang="zh-CN" sz="3600" b="1" smtClean="0">
                <a:solidFill>
                  <a:srgbClr val="006600"/>
                </a:solidFill>
                <a:latin typeface="隶书" pitchFamily="49" charset="-122"/>
                <a:ea typeface="隶书" pitchFamily="49" charset="-122"/>
              </a:rPr>
              <a:t>4.1.1  </a:t>
            </a:r>
            <a:r>
              <a:rPr lang="zh-CN" altLang="en-US" sz="3600" b="1" smtClean="0">
                <a:solidFill>
                  <a:srgbClr val="006600"/>
                </a:solidFill>
                <a:latin typeface="隶书" pitchFamily="49" charset="-122"/>
                <a:ea typeface="隶书" pitchFamily="49" charset="-122"/>
              </a:rPr>
              <a:t>气动执行器</a:t>
            </a:r>
            <a:endParaRPr lang="zh-CN" altLang="en-US" b="1" smtClean="0">
              <a:solidFill>
                <a:srgbClr val="006600"/>
              </a:solidFill>
              <a:latin typeface="隶书" pitchFamily="49" charset="-122"/>
              <a:ea typeface="隶书" pitchFamily="49" charset="-122"/>
            </a:endParaRPr>
          </a:p>
        </p:txBody>
      </p:sp>
      <p:sp>
        <p:nvSpPr>
          <p:cNvPr id="40963" name="Rectangle 3"/>
          <p:cNvSpPr>
            <a:spLocks noChangeArrowheads="1"/>
          </p:cNvSpPr>
          <p:nvPr/>
        </p:nvSpPr>
        <p:spPr bwMode="auto">
          <a:xfrm>
            <a:off x="684213" y="3878263"/>
            <a:ext cx="6911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endParaRPr lang="zh-CN" altLang="zh-CN" sz="2000">
              <a:solidFill>
                <a:srgbClr val="000066"/>
              </a:solidFill>
            </a:endParaRPr>
          </a:p>
        </p:txBody>
      </p:sp>
      <p:sp>
        <p:nvSpPr>
          <p:cNvPr id="40964" name="Rectangle 4"/>
          <p:cNvSpPr>
            <a:spLocks noChangeArrowheads="1"/>
          </p:cNvSpPr>
          <p:nvPr/>
        </p:nvSpPr>
        <p:spPr bwMode="auto">
          <a:xfrm>
            <a:off x="539750" y="2495550"/>
            <a:ext cx="784860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eaLnBrk="1" hangingPunct="1">
              <a:lnSpc>
                <a:spcPct val="150000"/>
              </a:lnSpc>
            </a:pPr>
            <a:r>
              <a:rPr lang="en-US" altLang="zh-CN" sz="2000">
                <a:solidFill>
                  <a:srgbClr val="006600"/>
                </a:solidFill>
                <a:latin typeface="幼圆" pitchFamily="49" charset="-122"/>
                <a:ea typeface="幼圆" pitchFamily="49" charset="-122"/>
              </a:rPr>
              <a:t>---</a:t>
            </a:r>
            <a:r>
              <a:rPr lang="zh-CN" altLang="en-US" sz="2000">
                <a:solidFill>
                  <a:srgbClr val="006600"/>
                </a:solidFill>
                <a:latin typeface="幼圆" pitchFamily="49" charset="-122"/>
                <a:ea typeface="幼圆" pitchFamily="49" charset="-122"/>
              </a:rPr>
              <a:t>以压缩空气为动力的执行器，由气动执行结构和调节阀组成。</a:t>
            </a:r>
          </a:p>
          <a:p>
            <a:pPr eaLnBrk="1" hangingPunct="1">
              <a:lnSpc>
                <a:spcPct val="150000"/>
              </a:lnSpc>
            </a:pPr>
            <a:r>
              <a:rPr lang="zh-CN" altLang="en-US" sz="2800" b="0">
                <a:solidFill>
                  <a:srgbClr val="FF0000"/>
                </a:solidFill>
                <a:latin typeface="隶书" pitchFamily="49" charset="-122"/>
                <a:ea typeface="隶书" pitchFamily="49" charset="-122"/>
              </a:rPr>
              <a:t>气动执行结构类型原理：</a:t>
            </a:r>
          </a:p>
          <a:p>
            <a:pPr eaLnBrk="1" hangingPunct="1">
              <a:lnSpc>
                <a:spcPct val="150000"/>
              </a:lnSpc>
            </a:pPr>
            <a:r>
              <a:rPr lang="zh-CN" altLang="en-US" sz="2000">
                <a:solidFill>
                  <a:srgbClr val="006600"/>
                </a:solidFill>
                <a:latin typeface="幼圆" pitchFamily="49" charset="-122"/>
                <a:ea typeface="幼圆" pitchFamily="49" charset="-122"/>
              </a:rPr>
              <a:t>（</a:t>
            </a:r>
            <a:r>
              <a:rPr lang="en-US" altLang="zh-CN" sz="2000">
                <a:solidFill>
                  <a:srgbClr val="006600"/>
                </a:solidFill>
                <a:latin typeface="幼圆" pitchFamily="49" charset="-122"/>
                <a:ea typeface="幼圆" pitchFamily="49" charset="-122"/>
              </a:rPr>
              <a:t>1</a:t>
            </a:r>
            <a:r>
              <a:rPr lang="zh-CN" altLang="en-US" sz="2000">
                <a:solidFill>
                  <a:srgbClr val="006600"/>
                </a:solidFill>
                <a:latin typeface="幼圆" pitchFamily="49" charset="-122"/>
                <a:ea typeface="幼圆" pitchFamily="49" charset="-122"/>
              </a:rPr>
              <a:t>）薄膜式，弹性膜片将输入气压转变为推力，结构简单、价格便宜、应用广；</a:t>
            </a:r>
          </a:p>
          <a:p>
            <a:pPr eaLnBrk="1" hangingPunct="1">
              <a:lnSpc>
                <a:spcPct val="150000"/>
              </a:lnSpc>
            </a:pPr>
            <a:r>
              <a:rPr lang="zh-CN" altLang="en-US" sz="2000">
                <a:solidFill>
                  <a:srgbClr val="006600"/>
                </a:solidFill>
                <a:latin typeface="幼圆" pitchFamily="49" charset="-122"/>
                <a:ea typeface="幼圆" pitchFamily="49" charset="-122"/>
              </a:rPr>
              <a:t>（</a:t>
            </a:r>
            <a:r>
              <a:rPr lang="en-US" altLang="zh-CN" sz="2000">
                <a:solidFill>
                  <a:srgbClr val="006600"/>
                </a:solidFill>
                <a:latin typeface="幼圆" pitchFamily="49" charset="-122"/>
                <a:ea typeface="幼圆" pitchFamily="49" charset="-122"/>
              </a:rPr>
              <a:t>2</a:t>
            </a:r>
            <a:r>
              <a:rPr lang="zh-CN" altLang="en-US" sz="2000">
                <a:solidFill>
                  <a:srgbClr val="006600"/>
                </a:solidFill>
                <a:latin typeface="幼圆" pitchFamily="49" charset="-122"/>
                <a:ea typeface="幼圆" pitchFamily="49" charset="-122"/>
              </a:rPr>
              <a:t>）活塞式，由气缸活塞输出推力，允许压力高、有较大推力、行程长。</a:t>
            </a:r>
          </a:p>
        </p:txBody>
      </p:sp>
    </p:spTree>
    <p:extLst>
      <p:ext uri="{BB962C8B-B14F-4D97-AF65-F5344CB8AC3E}">
        <p14:creationId xmlns:p14="http://schemas.microsoft.com/office/powerpoint/2010/main" val="360992342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Proposal">
  <a:themeElements>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fontScheme name="1_Propos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1_Proposal 1">
        <a:dk1>
          <a:srgbClr val="777777"/>
        </a:dk1>
        <a:lt1>
          <a:srgbClr val="FFFFFF"/>
        </a:lt1>
        <a:dk2>
          <a:srgbClr val="333333"/>
        </a:dk2>
        <a:lt2>
          <a:srgbClr val="FFF4C3"/>
        </a:lt2>
        <a:accent1>
          <a:srgbClr val="C892FA"/>
        </a:accent1>
        <a:accent2>
          <a:srgbClr val="9966FF"/>
        </a:accent2>
        <a:accent3>
          <a:srgbClr val="ADADAD"/>
        </a:accent3>
        <a:accent4>
          <a:srgbClr val="DADADA"/>
        </a:accent4>
        <a:accent5>
          <a:srgbClr val="E0C7FC"/>
        </a:accent5>
        <a:accent6>
          <a:srgbClr val="8A5CE7"/>
        </a:accent6>
        <a:hlink>
          <a:srgbClr val="E4005C"/>
        </a:hlink>
        <a:folHlink>
          <a:srgbClr val="DC7A04"/>
        </a:folHlink>
      </a:clrScheme>
      <a:clrMap bg1="dk2" tx1="lt1" bg2="dk1" tx2="lt2" accent1="accent1" accent2="accent2" accent3="accent3" accent4="accent4" accent5="accent5" accent6="accent6" hlink="hlink" folHlink="folHlink"/>
    </a:extraClrScheme>
    <a:extraClrScheme>
      <a:clrScheme name="1_Proposal 2">
        <a:dk1>
          <a:srgbClr val="1C1C1C"/>
        </a:dk1>
        <a:lt1>
          <a:srgbClr val="FFFFFF"/>
        </a:lt1>
        <a:dk2>
          <a:srgbClr val="5F5F5F"/>
        </a:dk2>
        <a:lt2>
          <a:srgbClr val="FFFFCC"/>
        </a:lt2>
        <a:accent1>
          <a:srgbClr val="4A5B64"/>
        </a:accent1>
        <a:accent2>
          <a:srgbClr val="AF9387"/>
        </a:accent2>
        <a:accent3>
          <a:srgbClr val="B6B6B6"/>
        </a:accent3>
        <a:accent4>
          <a:srgbClr val="DADADA"/>
        </a:accent4>
        <a:accent5>
          <a:srgbClr val="B1B5B8"/>
        </a:accent5>
        <a:accent6>
          <a:srgbClr val="9E857A"/>
        </a:accent6>
        <a:hlink>
          <a:srgbClr val="F3C43F"/>
        </a:hlink>
        <a:folHlink>
          <a:srgbClr val="66CCFF"/>
        </a:folHlink>
      </a:clrScheme>
      <a:clrMap bg1="dk2" tx1="lt1" bg2="dk1" tx2="lt2" accent1="accent1" accent2="accent2" accent3="accent3" accent4="accent4" accent5="accent5" accent6="accent6" hlink="hlink" folHlink="folHlink"/>
    </a:extraClrScheme>
    <a:extraClrScheme>
      <a:clrScheme name="1_Proposal 3">
        <a:dk1>
          <a:srgbClr val="4D4D4D"/>
        </a:dk1>
        <a:lt1>
          <a:srgbClr val="FFFFFF"/>
        </a:lt1>
        <a:dk2>
          <a:srgbClr val="666699"/>
        </a:dk2>
        <a:lt2>
          <a:srgbClr val="FFFFCC"/>
        </a:lt2>
        <a:accent1>
          <a:srgbClr val="8D8DB3"/>
        </a:accent1>
        <a:accent2>
          <a:srgbClr val="7A25D7"/>
        </a:accent2>
        <a:accent3>
          <a:srgbClr val="B8B8CA"/>
        </a:accent3>
        <a:accent4>
          <a:srgbClr val="DADADA"/>
        </a:accent4>
        <a:accent5>
          <a:srgbClr val="C5C5D6"/>
        </a:accent5>
        <a:accent6>
          <a:srgbClr val="6E20C3"/>
        </a:accent6>
        <a:hlink>
          <a:srgbClr val="66CCFF"/>
        </a:hlink>
        <a:folHlink>
          <a:srgbClr val="3333CC"/>
        </a:folHlink>
      </a:clrScheme>
      <a:clrMap bg1="dk2" tx1="lt1" bg2="dk1" tx2="lt2" accent1="accent1" accent2="accent2" accent3="accent3" accent4="accent4" accent5="accent5" accent6="accent6" hlink="hlink" folHlink="folHlink"/>
    </a:extraClrScheme>
    <a:extraClrScheme>
      <a:clrScheme name="1_Proposal 4">
        <a:dk1>
          <a:srgbClr val="10187C"/>
        </a:dk1>
        <a:lt1>
          <a:srgbClr val="F8F8F8"/>
        </a:lt1>
        <a:dk2>
          <a:srgbClr val="538DC7"/>
        </a:dk2>
        <a:lt2>
          <a:srgbClr val="CCECFF"/>
        </a:lt2>
        <a:accent1>
          <a:srgbClr val="879EC7"/>
        </a:accent1>
        <a:accent2>
          <a:srgbClr val="461B8B"/>
        </a:accent2>
        <a:accent3>
          <a:srgbClr val="B3C5E0"/>
        </a:accent3>
        <a:accent4>
          <a:srgbClr val="D4D4D4"/>
        </a:accent4>
        <a:accent5>
          <a:srgbClr val="C3CCE0"/>
        </a:accent5>
        <a:accent6>
          <a:srgbClr val="3F177D"/>
        </a:accent6>
        <a:hlink>
          <a:srgbClr val="0000FF"/>
        </a:hlink>
        <a:folHlink>
          <a:srgbClr val="008000"/>
        </a:folHlink>
      </a:clrScheme>
      <a:clrMap bg1="dk2" tx1="lt1" bg2="dk1" tx2="lt2" accent1="accent1" accent2="accent2" accent3="accent3" accent4="accent4" accent5="accent5" accent6="accent6" hlink="hlink" folHlink="folHlink"/>
    </a:extraClrScheme>
    <a:extraClrScheme>
      <a:clrScheme name="1_Proposal 5">
        <a:dk1>
          <a:srgbClr val="002F2E"/>
        </a:dk1>
        <a:lt1>
          <a:srgbClr val="FFFFFF"/>
        </a:lt1>
        <a:dk2>
          <a:srgbClr val="008080"/>
        </a:dk2>
        <a:lt2>
          <a:srgbClr val="FFFFCC"/>
        </a:lt2>
        <a:accent1>
          <a:srgbClr val="0E6A52"/>
        </a:accent1>
        <a:accent2>
          <a:srgbClr val="3553A7"/>
        </a:accent2>
        <a:accent3>
          <a:srgbClr val="AAC0C0"/>
        </a:accent3>
        <a:accent4>
          <a:srgbClr val="DADADA"/>
        </a:accent4>
        <a:accent5>
          <a:srgbClr val="AAB9B3"/>
        </a:accent5>
        <a:accent6>
          <a:srgbClr val="2F4A97"/>
        </a:accent6>
        <a:hlink>
          <a:srgbClr val="1ACE9F"/>
        </a:hlink>
        <a:folHlink>
          <a:srgbClr val="B5B5FF"/>
        </a:folHlink>
      </a:clrScheme>
      <a:clrMap bg1="dk2" tx1="lt1" bg2="dk1" tx2="lt2" accent1="accent1" accent2="accent2" accent3="accent3" accent4="accent4" accent5="accent5" accent6="accent6" hlink="hlink" folHlink="folHlink"/>
    </a:extraClrScheme>
    <a:extraClrScheme>
      <a:clrScheme name="1_Proposal 6">
        <a:dk1>
          <a:srgbClr val="000000"/>
        </a:dk1>
        <a:lt1>
          <a:srgbClr val="E3FFFF"/>
        </a:lt1>
        <a:dk2>
          <a:srgbClr val="4400A8"/>
        </a:dk2>
        <a:lt2>
          <a:srgbClr val="005452"/>
        </a:lt2>
        <a:accent1>
          <a:srgbClr val="92CAC9"/>
        </a:accent1>
        <a:accent2>
          <a:srgbClr val="009999"/>
        </a:accent2>
        <a:accent3>
          <a:srgbClr val="EFFFFF"/>
        </a:accent3>
        <a:accent4>
          <a:srgbClr val="000000"/>
        </a:accent4>
        <a:accent5>
          <a:srgbClr val="C7E1E1"/>
        </a:accent5>
        <a:accent6>
          <a:srgbClr val="008A8A"/>
        </a:accent6>
        <a:hlink>
          <a:srgbClr val="187C16"/>
        </a:hlink>
        <a:folHlink>
          <a:srgbClr val="6600FF"/>
        </a:folHlink>
      </a:clrScheme>
      <a:clrMap bg1="lt1" tx1="dk1" bg2="lt2" tx2="dk2" accent1="accent1" accent2="accent2" accent3="accent3" accent4="accent4" accent5="accent5" accent6="accent6" hlink="hlink" folHlink="folHlink"/>
    </a:extraClrScheme>
    <a:extraClrScheme>
      <a:clrScheme name="1_Proposal 7">
        <a:dk1>
          <a:srgbClr val="000000"/>
        </a:dk1>
        <a:lt1>
          <a:srgbClr val="CCFF99"/>
        </a:lt1>
        <a:dk2>
          <a:srgbClr val="CC99FF"/>
        </a:dk2>
        <a:lt2>
          <a:srgbClr val="1B3600"/>
        </a:lt2>
        <a:accent1>
          <a:srgbClr val="009900"/>
        </a:accent1>
        <a:accent2>
          <a:srgbClr val="B7CA02"/>
        </a:accent2>
        <a:accent3>
          <a:srgbClr val="E2FFCA"/>
        </a:accent3>
        <a:accent4>
          <a:srgbClr val="000000"/>
        </a:accent4>
        <a:accent5>
          <a:srgbClr val="AACAAA"/>
        </a:accent5>
        <a:accent6>
          <a:srgbClr val="A6B702"/>
        </a:accent6>
        <a:hlink>
          <a:srgbClr val="FFCC00"/>
        </a:hlink>
        <a:folHlink>
          <a:srgbClr val="FF9900"/>
        </a:folHlink>
      </a:clrScheme>
      <a:clrMap bg1="lt1" tx1="dk1" bg2="lt2" tx2="dk2" accent1="accent1" accent2="accent2" accent3="accent3" accent4="accent4" accent5="accent5" accent6="accent6" hlink="hlink" folHlink="folHlink"/>
    </a:extraClrScheme>
    <a:extraClrScheme>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130</TotalTime>
  <Words>3967</Words>
  <Application>Microsoft Office PowerPoint</Application>
  <PresentationFormat>全屏显示(4:3)</PresentationFormat>
  <Paragraphs>410</Paragraphs>
  <Slides>75</Slides>
  <Notes>0</Notes>
  <HiddenSlides>0</HiddenSlides>
  <MMClips>0</MMClips>
  <ScaleCrop>false</ScaleCrop>
  <HeadingPairs>
    <vt:vector size="6" baseType="variant">
      <vt:variant>
        <vt:lpstr>主题</vt:lpstr>
      </vt:variant>
      <vt:variant>
        <vt:i4>1</vt:i4>
      </vt:variant>
      <vt:variant>
        <vt:lpstr>嵌入 OLE 服务器</vt:lpstr>
      </vt:variant>
      <vt:variant>
        <vt:i4>7</vt:i4>
      </vt:variant>
      <vt:variant>
        <vt:lpstr>幻灯片标题</vt:lpstr>
      </vt:variant>
      <vt:variant>
        <vt:i4>75</vt:i4>
      </vt:variant>
    </vt:vector>
  </HeadingPairs>
  <TitlesOfParts>
    <vt:vector size="83" baseType="lpstr">
      <vt:lpstr>1_Proposal</vt:lpstr>
      <vt:lpstr>位图图像</vt:lpstr>
      <vt:lpstr>图像文档</vt:lpstr>
      <vt:lpstr>Visio</vt:lpstr>
      <vt:lpstr>图片</vt:lpstr>
      <vt:lpstr>Equation</vt:lpstr>
      <vt:lpstr>公式</vt:lpstr>
      <vt:lpstr>图表</vt:lpstr>
      <vt:lpstr>   自动化仪表与过程控制  执行器和防爆栅</vt:lpstr>
      <vt:lpstr>PowerPoint 演示文稿</vt:lpstr>
      <vt:lpstr>PowerPoint 演示文稿</vt:lpstr>
      <vt:lpstr>PowerPoint 演示文稿</vt:lpstr>
      <vt:lpstr>4.1  执行器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固有流量特性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直线阀、对数阀的实际工作特性</vt:lpstr>
      <vt:lpstr>PowerPoint 演示文稿</vt:lpstr>
      <vt:lpstr>PowerPoint 演示文稿</vt:lpstr>
      <vt:lpstr>调节阀口径的选择方法</vt:lpstr>
      <vt:lpstr>PowerPoint 演示文稿</vt:lpstr>
      <vt:lpstr>调节阀选择依据的计算过程</vt:lpstr>
      <vt:lpstr>PowerPoint 演示文稿</vt:lpstr>
      <vt:lpstr>PowerPoint 演示文稿</vt:lpstr>
      <vt:lpstr>PowerPoint 演示文稿</vt:lpstr>
      <vt:lpstr>PowerPoint 演示文稿</vt:lpstr>
      <vt:lpstr>PowerPoint 演示文稿</vt:lpstr>
      <vt:lpstr>电-气转换器</vt:lpstr>
      <vt:lpstr>电-气转换器工作原理图</vt:lpstr>
      <vt:lpstr>核心部件-喷嘴挡板机构 的构造和特性 </vt:lpstr>
      <vt:lpstr>PowerPoint 演示文稿</vt:lpstr>
      <vt:lpstr>PowerPoint 演示文稿</vt:lpstr>
      <vt:lpstr>PowerPoint 演示文稿</vt:lpstr>
      <vt:lpstr>PowerPoint 演示文稿</vt:lpstr>
      <vt:lpstr>PowerPoint 演示文稿</vt:lpstr>
      <vt:lpstr>电气阀门定位器与执行机构的配合</vt:lpstr>
      <vt:lpstr>PowerPoint 演示文稿</vt:lpstr>
      <vt:lpstr>PowerPoint 演示文稿</vt:lpstr>
      <vt:lpstr>电动执行器 </vt:lpstr>
      <vt:lpstr>PowerPoint 演示文稿</vt:lpstr>
      <vt:lpstr>PowerPoint 演示文稿</vt:lpstr>
      <vt:lpstr>PowerPoint 演示文稿</vt:lpstr>
      <vt:lpstr>PowerPoint 演示文稿</vt:lpstr>
      <vt:lpstr>第4章 执行器和防爆栅</vt:lpstr>
      <vt:lpstr>4.2  防爆栅 </vt:lpstr>
      <vt:lpstr>防爆仪表与防爆系统 </vt:lpstr>
      <vt:lpstr>PowerPoint 演示文稿</vt:lpstr>
      <vt:lpstr>防爆栅的定义及局限性 </vt:lpstr>
      <vt:lpstr>4.2.2  安全火花防爆的等级 （安全火花防爆的实质—限制火花的能量） </vt:lpstr>
      <vt:lpstr>4.2.3  防爆栅的基本工作原理 </vt:lpstr>
      <vt:lpstr>隔离示意图</vt:lpstr>
      <vt:lpstr>4.2.4  隔离式防爆栅 </vt:lpstr>
      <vt:lpstr>执行端防爆栅工作原理</vt:lpstr>
      <vt:lpstr>爆炸物质分类</vt:lpstr>
      <vt:lpstr>危险区域分类</vt:lpstr>
      <vt:lpstr>防爆仪表分级</vt:lpstr>
      <vt:lpstr>PowerPoint 演示文稿</vt:lpstr>
      <vt:lpstr>防爆仪表选择</vt:lpstr>
      <vt:lpstr>现场防爆仪器</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自动化仪表与过程控制  执行器和防爆栅</dc:title>
  <dc:creator>jiangaipeng</dc:creator>
  <cp:lastModifiedBy>jiangaipeng</cp:lastModifiedBy>
  <cp:revision>22</cp:revision>
  <dcterms:created xsi:type="dcterms:W3CDTF">2016-10-10T08:04:53Z</dcterms:created>
  <dcterms:modified xsi:type="dcterms:W3CDTF">2016-12-19T06:09:10Z</dcterms:modified>
</cp:coreProperties>
</file>